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in with energy. Smile. Wait for silence.</a:t>
            </a:r>
          </a:p>
          <a:p/>
          <a:p>
            <a:r>
              <a:t>"Good morning everyone!" (If weak: "That sounds like people who've been waking up early for FPT! Again!")</a:t>
            </a:r>
          </a:p>
          <a:p/>
          <a:p>
            <a:r>
              <a:t>"Today's topic is simple: Life in Uni vs Real World in Tech. What university teaches you, and what the real world in tech expects."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anything else, give yourselves a round of applause, because you've finished your field practical training." (Clap with them.)</a:t>
            </a:r>
          </a:p>
          <a:p/>
          <a:p>
            <a:r>
              <a:t>"Some of you travelled far, struggled with transport and money, had difficult supervisors. But you made it. Well done."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"My name is Privatus Cosmas. I'm a Software Engineer and Digital Innovator at Rohi Company Limited, and the founder of a tech startup called INCPRITECH. And I did my first FPT right here at MUST, in 2024. That FPT shaped me. I've sat exactly where you're sitting."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the last few weeks you stepped out of life in uni, the lectures and the campus, and you tasted the real world in tech.</a:t>
            </a:r>
          </a:p>
          <a:p/>
          <a:p>
            <a:r>
              <a:t>Hands up: who noticed that work is very different from what we learn in class?" (Hands.) "Keep your hands up if something at FPT surprised you."</a:t>
            </a:r>
          </a:p>
          <a:p/>
          <a:p>
            <a:r>
              <a:t>"I felt the same in my first FPT. So today we'll play six rounds: Life in Uni vs Real World in Tech."</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"Life in Uni on this side. Real World in Tech on that side. Six rounds. For each one I'll show you the difference, and then one thing you can do while you're still a student."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Round 1: Code on paper vs. code on screen.</a:t>
            </a:r>
          </a:p>
          <a:p/>
          <a:p>
            <a:r>
              <a:t>"At FPT, who wrote code or configured something on a real machine, and got errors? (Hands.) In class we write Java on paper, and one missing semicolon costs marks. At work you have an editor, a linter, autocomplete, and you run the code fifty times a day. The real skill is logic, and reading the error message."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(Morph: the navy bar rises.) "Still in school? Do this: Paper code trained my logic, so school isn't useless. But type your paper code on a computer the same day. Mantiki kwanza, sintaksia baadaye."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Round 2: Memorise it vs. find it.</a:t>
            </a:r>
          </a:p>
          <a:p/>
          <a:p>
            <a:r>
              <a:t>"Did your supervisor know every command by heart? (Let them answer.) No. They searched, read the docs and asked colleagues. Exams reward cramming definitions word for word. At work nobody memorises everything."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(Morph: the navy bar rises.) "Still in school? Do this: Practise reading official documentation, not only lecture notes. Hakuna anayekariri kila kitu."</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Round 3: Group work vs. teamwork.</a:t>
            </a:r>
          </a:p>
          <a:p/>
          <a:p>
            <a:r>
              <a:t>"Be honest: who has been in a group assignment where one person did everything and the rest just added their names? (Laughs, hands.) Then it travels on a flash drive as final_FINAL2.zip. At FPT you saw real teams: everyone ships, and Git and code review show exactly who did what."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(Morph: the navy bar rises.) "Still in school? Do this: Do your part, and put it on GitHub from day one. Kazi ya kikundi, si ya mtu mmoja."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Round 4: Toy projects vs. real users.</a:t>
            </a:r>
          </a:p>
          <a:p/>
          <a:p>
            <a:r>
              <a:t>"In class we build a calculator or a student management system, and the only user is the lecturer. At FPT you saw real users: a shop, a hospital, an office. Real people, real money, slow networks, and every edge case you forgot. When it breaks, people call."</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(Morph: the navy bar rises.) "Still in school? Do this: Build one thing a real person uses, every semester. Mteja hasomi code yako, the customer never reads your code."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Round 5: Diagrams vs. production.</a:t>
            </a:r>
          </a:p>
          <a:p/>
          <a:p>
            <a:r>
              <a:t>"At school we draw the OSI model and the waterfall SDLC for marks. At FPT, did anyone see a network go down or a system break? (Hands.) That's production: servers, domains, deploys, and something breaking at 3 a.m. 'It works on my machine' is not done."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(Morph: the navy bar rises.) "Still in school? Do this: Deploy your project online, even on a free tier. Kwangu inafanya kazi, haitoshi."</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Round 6: Grades vs. GitHub.</a:t>
            </a:r>
          </a:p>
          <a:p/>
          <a:p>
            <a:r>
              <a:t>"Did anyone at FPT ask for your GPA? (Pause.) No. They asked: can you do this? At school GPA and certificates are the scoreboard. At work the question is 'show me what you've built'. That's how I got hired while I was still a student."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(Morph: the navy bar rises.) "Still in school? Do this: Keep three projects you can demo in two minutes. Vitendo vinaongea zaidi, actions speak louder."</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when you go back to class, you're not the same person who left. You've seen the real world in tech. Now let's use it."</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turn. What did FPT teach you that class never did?" Take 2–3 answers. React with energy.</a:t>
            </a:r>
          </a:p>
          <a:p/>
          <a:p>
            <a:r>
              <a:t>(Share one honest line about your own first FPT at MUST in 2024: one thing it taught you.)</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FPT isn't finished until you do four things:</a:t>
            </a:r>
          </a:p>
          <a:p>
            <a:r>
              <a:t>1. Complete your logbook properly. Not 'I observed the network.' Write 'I configured 3 switches and fixed IP conflicts.'</a:t>
            </a:r>
          </a:p>
          <a:p>
            <a:r>
              <a:t>2. Thank your supervisor and ask for a recommendation letter.</a:t>
            </a:r>
          </a:p>
          <a:p>
            <a:r>
              <a:t>3. Keep your contacts. Your network is your net worth.</a:t>
            </a:r>
          </a:p>
          <a:p>
            <a:r>
              <a:t>4. Collect evidence: photos, screenshots, notes, with permission.</a:t>
            </a:r>
          </a:p>
          <a:p/>
          <a:p>
            <a:r>
              <a:t>How many have asked for a recommendation letter? That's your homework this week!"</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"School isn't useless. Paper code trains your logic, and the fundamentals matter. Just don't stop there. Six habits to start now, before you graduate:" (read them)</a:t>
            </a:r>
          </a:p>
          <a:p/>
          <a:p>
            <a:r>
              <a:t>"Learn it in class. Prove it in projects."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"Many of you are thinking: 'Privatus, the real world sounds good, but I need money now.' I understand, I was there too. Let's talk money."</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"Who knows your student ID and university email are worth millions of shillings?" (Confused faces.)</a:t>
            </a:r>
          </a:p>
          <a:p/>
          <a:p>
            <a:r>
              <a:t>"Big tech gives students free tools, courses and certifications. Most never use them, then graduate and lose access.</a:t>
            </a:r>
          </a:p>
          <a:p/>
          <a:p>
            <a:r>
              <a:t>Activate your university email, keep a photo of your student ID, look for 'Students' or 'Education' on each site. These expire when you graduate. Use them now."</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to claim them: activate your university email, most benefits need it. Keep a clear photo of your student ID. Go to each website and look for 'Students' or 'Education'.</a:t>
            </a:r>
          </a:p>
          <a:p/>
          <a:p>
            <a:r>
              <a:t>Remember: these benefits expire when you graduate. Every free course and certificate you earn now goes straight onto your CV."</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 a tech student you can already earn with your skills, and every shilling builds your career: repair and installation, IT support and network setup for shops, schools, pharmacies; websites for local businesses; design and social media; later Upwork and Fiverr.</a:t>
            </a:r>
          </a:p>
          <a:p/>
          <a:p>
            <a:r>
              <a:t>Start local. Do the first jobs very well. Keep every job in your portfolio. Be reliable. And if someone asks YOU to pay for a job, it's a scam."</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"My advice for freelancing: start local, your first clients are around you. Do the first jobs very well, even if they're cheap: your reputation is your advertisement. Keep every job in your portfolio. Be reliable: deliver on time and communicate. Many people have skills, few are reliable.</a:t>
            </a:r>
          </a:p>
          <a:p/>
          <a:p>
            <a:r>
              <a:t>And if someone asks YOU to pay before you get a job, it's a scam."</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like a big brother, not a preacher.</a:t>
            </a:r>
          </a:p>
          <a:p>
            <a:r>
              <a:t>"Be honest: how many of you know someone who bets?" (Many hands.)</a:t>
            </a:r>
          </a:p>
          <a:p/>
          <a:p>
            <a:r>
              <a:t>"I'm not here to judge anyone. I've been in that circle myself." (Add your own one or two honest lines here.)</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"Betting: companies make billions because most people lose. That one win is the trap. I've seen students bet their boom, fees, food money.</a:t>
            </a:r>
          </a:p>
          <a:p/>
          <a:p>
            <a:r>
              <a:t>Forex without knowledge: if that Instagram mentor makes millions trading, why does he need your 50,000 for a class? Without deep knowledge and money you can afford to lose, it's gambling with a nicer name.</a:t>
            </a:r>
          </a:p>
          <a:p/>
          <a:p>
            <a:r>
              <a:t>Crypto &amp; 'double your money': understand the tech, sure. But fees into TikTok coins or doubling groups is how students lose everything. Guaranteed profit is almost always a scam."</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"My simple advice: don't gamble with money you need to live. As a student, that's all of it. Invest in yourself first. Save something, even 10%. Learn first, invest later.</a:t>
            </a:r>
          </a:p>
          <a:p/>
          <a:p>
            <a:r>
              <a:t>Betting asks: how can I get money fast? Skills ask: how can I become valuable? Choose value. Money follows value."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"My simple advice as your brother: don't gamble with money you need to live. As a student, that's all your money. Invest in yourself first: a course, a laptop, a skill. That's the investment with the best return. Earn through your skills. Save something, even 10% of everything you earn. Learn first, invest later."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"I've talked a lot. Now it's your turn. Ask me anything: school, jobs, business, tech, life."</a:t>
            </a:r>
          </a:p>
          <a:p/>
          <a:p>
            <a:r>
              <a:t>Take one or two, then: "I'll stay after for more."</a:t>
            </a:r>
          </a:p>
          <a:p>
            <a:r>
              <a:t>If nobody asks: "Who here wants to start their own business one day?"</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me leave you with this. Shule inakupa msingi, nyumba unajenga wewe. School lays the foundation. You build the house.</a:t>
            </a:r>
          </a:p>
          <a:p/>
          <a:p>
            <a:r>
              <a:t>Life in uni gives you the foundation. The real world in tech is where you build. And you don't have to wait for graduation to start building."</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FPT is ending, but your journey is just beginning. Your past brought you here, but it doesn't decide your future. Your daily choices do.</a:t>
            </a:r>
          </a:p>
          <a:p/>
          <a:p>
            <a:r>
              <a:t>One day I want to come back and hear YOUR stories. Maybe one of you will stand here in my place.</a:t>
            </a:r>
          </a:p>
          <a:p/>
          <a:p>
            <a:r>
              <a:t>Let's say it together:</a:t>
            </a:r>
          </a:p>
          <a:p>
            <a:r>
              <a:t>Your starting point... → is not your destination!</a:t>
            </a:r>
          </a:p>
          <a:p>
            <a:r>
              <a:t>What you do now... → shapes your destination!</a:t>
            </a:r>
          </a:p>
          <a:p/>
          <a:p>
            <a:r>
              <a:t>Thank you very much, and God bless you all."</a:t>
            </a:r>
          </a:p>
          <a:p/>
          <a:p>
            <a:r>
              <a:t>Stay for photos. Share LinkedIn and depriver.tech.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 Id="rId4" Type="http://schemas.openxmlformats.org/officeDocument/2006/relationships/image" Target="../media/image2.png"/><Relationship Id="rId5" Type="http://schemas.openxmlformats.org/officeDocument/2006/relationships/image" Target="../media/image4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xml"/><Relationship Id="rId4" Type="http://schemas.openxmlformats.org/officeDocument/2006/relationships/image" Target="../media/image3.png"/><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xml"/><Relationship Id="rId4" Type="http://schemas.openxmlformats.org/officeDocument/2006/relationships/image" Target="../media/image5.png"/><Relationship Id="rId5"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4.xml"/><Relationship Id="rId4" Type="http://schemas.openxmlformats.org/officeDocument/2006/relationships/image" Target="../media/image7.png"/><Relationship Id="rId5"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5.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6.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7.xml"/><Relationship Id="rId4" Type="http://schemas.openxmlformats.org/officeDocument/2006/relationships/image" Target="../media/image11.png"/><Relationship Id="rId5"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8.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9.xml"/><Relationship Id="rId4" Type="http://schemas.openxmlformats.org/officeDocument/2006/relationships/image" Target="../media/image14.png"/><Relationship Id="rId5"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0.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1.xml"/><Relationship Id="rId4" Type="http://schemas.openxmlformats.org/officeDocument/2006/relationships/image" Target="../media/image17.png"/><Relationship Id="rId5"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3.xml"/><Relationship Id="rId4" Type="http://schemas.openxmlformats.org/officeDocument/2006/relationships/image" Target="../media/image20.png"/><Relationship Id="rId5"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4.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5.xml"/><Relationship Id="rId4" Type="http://schemas.openxmlformats.org/officeDocument/2006/relationships/image" Target="../media/image23.png"/><Relationship Id="rId5"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6.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7.xml"/><Relationship Id="rId4" Type="http://schemas.openxmlformats.org/officeDocument/2006/relationships/image" Target="../media/image26.png"/><Relationship Id="rId5"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8.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9.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0.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1.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2.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4.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5.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6.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7.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9.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0.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1.xml"/><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2.xml"/><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3.xml"/><Relationship Id="rId4" Type="http://schemas.openxmlformats.org/officeDocument/2006/relationships/image" Target="../media/image43.png"/><Relationship Id="rId5" Type="http://schemas.openxmlformats.org/officeDocument/2006/relationships/image" Target="../media/image44.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MUST · FIELD PRACTICAL TRAINING 2026</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pic>
        <p:nvPicPr>
          <p:cNvPr id="6" name="!!art" descr="art-cover.png"/>
          <p:cNvPicPr>
            <a:picLocks noChangeAspect="1"/>
          </p:cNvPicPr>
          <p:nvPr/>
        </p:nvPicPr>
        <p:blipFill>
          <a:blip r:embed="rId4"/>
          <a:stretch>
            <a:fillRect/>
          </a:stretch>
        </p:blipFill>
        <p:spPr>
          <a:xfrm>
            <a:off x="7175500" y="952500"/>
            <a:ext cx="4406900" cy="3124200"/>
          </a:xfrm>
          <a:prstGeom prst="rect">
            <a:avLst/>
          </a:prstGeom>
        </p:spPr>
      </p:pic>
      <p:sp>
        <p:nvSpPr>
          <p:cNvPr id="7" name="!!dw"/>
          <p:cNvSpPr txBox="1"/>
          <p:nvPr/>
        </p:nvSpPr>
        <p:spPr>
          <a:xfrm>
            <a:off x="698500" y="952500"/>
            <a:ext cx="6350000" cy="952500"/>
          </a:xfrm>
          <a:prstGeom prst="rect">
            <a:avLst/>
          </a:prstGeom>
          <a:noFill/>
        </p:spPr>
        <p:txBody>
          <a:bodyPr wrap="square" lIns="0" rIns="0" tIns="0" bIns="0" anchor="t">
            <a:noAutofit/>
          </a:bodyPr>
          <a:lstStyle/>
          <a:p>
            <a:pPr algn="l">
              <a:lnSpc>
                <a:spcPct val="100000"/>
              </a:lnSpc>
            </a:pPr>
            <a:r>
              <a:rPr lang="en-US" sz="6000" b="1">
                <a:solidFill>
                  <a:srgbClr val="0B1E3F"/>
                </a:solidFill>
                <a:latin typeface="Poppins"/>
                <a:cs typeface="Poppins"/>
              </a:rPr>
              <a:t>Life in Uni</a:t>
            </a:r>
          </a:p>
        </p:txBody>
      </p:sp>
      <p:sp>
        <p:nvSpPr>
          <p:cNvPr id="8" name="!!vs"/>
          <p:cNvSpPr/>
          <p:nvPr/>
        </p:nvSpPr>
        <p:spPr>
          <a:xfrm>
            <a:off x="698500" y="1905000"/>
            <a:ext cx="698500" cy="698500"/>
          </a:xfrm>
          <a:prstGeom prst="ellipse">
            <a:avLst/>
          </a:prstGeom>
          <a:solidFill>
            <a:srgbClr val="E8603A"/>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wrap="none" lIns="0" rIns="0"/>
          <a:lstStyle/>
          <a:p>
            <a:pPr algn="ctr">
              <a:lnSpc>
                <a:spcPct val="100000"/>
              </a:lnSpc>
            </a:pPr>
            <a:r>
              <a:rPr lang="en-US" sz="1900" b="1">
                <a:solidFill>
                  <a:srgbClr val="FFFFFF"/>
                </a:solidFill>
                <a:latin typeface="Poppins"/>
                <a:cs typeface="Poppins"/>
              </a:rPr>
              <a:t>vs</a:t>
            </a:r>
          </a:p>
        </p:txBody>
      </p:sp>
      <p:sp>
        <p:nvSpPr>
          <p:cNvPr id="9" name="!!kw"/>
          <p:cNvSpPr txBox="1"/>
          <p:nvPr/>
        </p:nvSpPr>
        <p:spPr>
          <a:xfrm>
            <a:off x="1587500" y="1714500"/>
            <a:ext cx="5715000" cy="1905000"/>
          </a:xfrm>
          <a:prstGeom prst="rect">
            <a:avLst/>
          </a:prstGeom>
          <a:noFill/>
        </p:spPr>
        <p:txBody>
          <a:bodyPr wrap="square" lIns="0" rIns="0" tIns="0" bIns="0" anchor="t">
            <a:noAutofit/>
          </a:bodyPr>
          <a:lstStyle/>
          <a:p>
            <a:pPr algn="l">
              <a:lnSpc>
                <a:spcPct val="95000"/>
              </a:lnSpc>
            </a:pPr>
            <a:r>
              <a:rPr lang="en-US" sz="6000" b="1">
                <a:solidFill>
                  <a:srgbClr val="E8603A"/>
                </a:solidFill>
                <a:latin typeface="Poppins"/>
                <a:cs typeface="Poppins"/>
              </a:rPr>
              <a:t>Real World</a:t>
            </a:r>
          </a:p>
          <a:p>
            <a:pPr algn="l">
              <a:lnSpc>
                <a:spcPct val="95000"/>
              </a:lnSpc>
            </a:pPr>
            <a:r>
              <a:rPr lang="en-US" sz="6000" b="1">
                <a:solidFill>
                  <a:srgbClr val="E8603A"/>
                </a:solidFill>
                <a:latin typeface="Poppins"/>
                <a:cs typeface="Poppins"/>
              </a:rPr>
              <a:t>in Tech.</a:t>
            </a:r>
          </a:p>
        </p:txBody>
      </p:sp>
      <p:sp>
        <p:nvSpPr>
          <p:cNvPr id="10" name="!!sub"/>
          <p:cNvSpPr txBox="1"/>
          <p:nvPr/>
        </p:nvSpPr>
        <p:spPr>
          <a:xfrm>
            <a:off x="698500" y="4064000"/>
            <a:ext cx="6350000" cy="381000"/>
          </a:xfrm>
          <a:prstGeom prst="rect">
            <a:avLst/>
          </a:prstGeom>
          <a:noFill/>
        </p:spPr>
        <p:txBody>
          <a:bodyPr wrap="square" lIns="0" rIns="0" tIns="0" bIns="0" anchor="t">
            <a:noAutofit/>
          </a:bodyPr>
          <a:lstStyle/>
          <a:p>
            <a:pPr algn="l">
              <a:lnSpc>
                <a:spcPct val="100000"/>
              </a:lnSpc>
            </a:pPr>
            <a:r>
              <a:rPr lang="en-US" sz="1500" b="0">
                <a:solidFill>
                  <a:srgbClr val="5C626E"/>
                </a:solidFill>
                <a:latin typeface="Poppins"/>
                <a:cs typeface="Poppins"/>
              </a:rPr>
              <a:t>What uni teaches vs what the real world in tech expects.</a:t>
            </a:r>
          </a:p>
        </p:txBody>
      </p:sp>
      <p:sp>
        <p:nvSpPr>
          <p:cNvPr id="11" name="!!st1"/>
          <p:cNvSpPr/>
          <p:nvPr/>
        </p:nvSpPr>
        <p:spPr>
          <a:xfrm rot="21240000">
            <a:off x="8790682" y="4162425"/>
            <a:ext cx="1468636" cy="438150"/>
          </a:xfrm>
          <a:prstGeom prst="roundRect">
            <a:avLst>
              <a:gd name="adj" fmla="val 17391"/>
            </a:avLst>
          </a:prstGeom>
          <a:solidFill>
            <a:srgbClr val="E8603A"/>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500" b="1">
                <a:solidFill>
                  <a:srgbClr val="FFFFFF"/>
                </a:solidFill>
                <a:latin typeface="Poppins"/>
                <a:cs typeface="Poppins"/>
              </a:rPr>
              <a:t>FPT edition</a:t>
            </a:r>
          </a:p>
        </p:txBody>
      </p:sp>
      <p:sp>
        <p:nvSpPr>
          <p:cNvPr id="12" name="!!navy"/>
          <p:cNvSpPr/>
          <p:nvPr/>
        </p:nvSpPr>
        <p:spPr>
          <a:xfrm>
            <a:off x="0" y="5207000"/>
            <a:ext cx="12192000" cy="16637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3" name="!!orangeline"/>
          <p:cNvSpPr/>
          <p:nvPr/>
        </p:nvSpPr>
        <p:spPr>
          <a:xfrm>
            <a:off x="0" y="51752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4" name="!!who"/>
          <p:cNvSpPr txBox="1"/>
          <p:nvPr/>
        </p:nvSpPr>
        <p:spPr>
          <a:xfrm>
            <a:off x="698500" y="5461000"/>
            <a:ext cx="8255000" cy="317500"/>
          </a:xfrm>
          <a:prstGeom prst="rect">
            <a:avLst/>
          </a:prstGeom>
          <a:noFill/>
        </p:spPr>
        <p:txBody>
          <a:bodyPr wrap="square" lIns="0" rIns="0" tIns="0" bIns="0" anchor="t">
            <a:noAutofit/>
          </a:bodyPr>
          <a:lstStyle/>
          <a:p>
            <a:pPr algn="l">
              <a:lnSpc>
                <a:spcPct val="100000"/>
              </a:lnSpc>
            </a:pPr>
            <a:r>
              <a:rPr lang="en-US" sz="2000" b="1">
                <a:solidFill>
                  <a:srgbClr val="FFFFFF"/>
                </a:solidFill>
                <a:latin typeface="Poppins"/>
                <a:cs typeface="Poppins"/>
              </a:rPr>
              <a:t>Privatus Cosmas</a:t>
            </a:r>
          </a:p>
        </p:txBody>
      </p:sp>
      <p:sp>
        <p:nvSpPr>
          <p:cNvPr id="15" name="!!role"/>
          <p:cNvSpPr txBox="1"/>
          <p:nvPr/>
        </p:nvSpPr>
        <p:spPr>
          <a:xfrm>
            <a:off x="698500" y="5810250"/>
            <a:ext cx="9525000" cy="254000"/>
          </a:xfrm>
          <a:prstGeom prst="rect">
            <a:avLst/>
          </a:prstGeom>
          <a:noFill/>
        </p:spPr>
        <p:txBody>
          <a:bodyPr wrap="square" lIns="0" rIns="0" tIns="0" bIns="0" anchor="t">
            <a:noAutofit/>
          </a:bodyPr>
          <a:lstStyle/>
          <a:p>
            <a:pPr algn="l">
              <a:lnSpc>
                <a:spcPct val="100000"/>
              </a:lnSpc>
            </a:pPr>
            <a:r>
              <a:rPr lang="en-US" sz="1200" b="0">
                <a:solidFill>
                  <a:srgbClr val="BECAE2"/>
                </a:solidFill>
                <a:latin typeface="Poppins"/>
                <a:cs typeface="Poppins"/>
              </a:rPr>
              <a:t>Software Engineer &amp; Digital Innovator, Rohi Company Ltd  ·  Founder, INCPRITECH</a:t>
            </a:r>
          </a:p>
        </p:txBody>
      </p:sp>
      <p:sp>
        <p:nvSpPr>
          <p:cNvPr id="16" name="!!cqrcard"/>
          <p:cNvSpPr/>
          <p:nvPr/>
        </p:nvSpPr>
        <p:spPr>
          <a:xfrm>
            <a:off x="9779000" y="4775200"/>
            <a:ext cx="1714500" cy="1955800"/>
          </a:xfrm>
          <a:prstGeom prst="roundRect">
            <a:avLst>
              <a:gd name="adj" fmla="val 8148"/>
            </a:avLst>
          </a:prstGeom>
          <a:solidFill>
            <a:srgbClr val="FFFFFF"/>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pic>
        <p:nvPicPr>
          <p:cNvPr id="17" name="!!cqr" descr="image.png"/>
          <p:cNvPicPr>
            <a:picLocks noChangeAspect="1"/>
          </p:cNvPicPr>
          <p:nvPr/>
        </p:nvPicPr>
        <p:blipFill>
          <a:blip r:embed="rId5"/>
          <a:stretch>
            <a:fillRect/>
          </a:stretch>
        </p:blipFill>
        <p:spPr>
          <a:xfrm>
            <a:off x="9937750" y="4914900"/>
            <a:ext cx="1397000" cy="1397000"/>
          </a:xfrm>
          <a:prstGeom prst="rect">
            <a:avLst/>
          </a:prstGeom>
        </p:spPr>
      </p:pic>
      <p:sp>
        <p:nvSpPr>
          <p:cNvPr id="18" name="!!cqrt"/>
          <p:cNvSpPr txBox="1"/>
          <p:nvPr/>
        </p:nvSpPr>
        <p:spPr>
          <a:xfrm>
            <a:off x="9779000" y="6451600"/>
            <a:ext cx="1714500" cy="215900"/>
          </a:xfrm>
          <a:prstGeom prst="rect">
            <a:avLst/>
          </a:prstGeom>
          <a:noFill/>
        </p:spPr>
        <p:txBody>
          <a:bodyPr wrap="square" lIns="0" rIns="0" tIns="0" bIns="0" anchor="t">
            <a:noAutofit/>
          </a:bodyPr>
          <a:lstStyle/>
          <a:p>
            <a:pPr algn="ctr">
              <a:lnSpc>
                <a:spcPct val="100000"/>
              </a:lnSpc>
            </a:pPr>
            <a:r>
              <a:rPr lang="en-US" sz="1100" b="1">
                <a:solidFill>
                  <a:srgbClr val="0B1E3F"/>
                </a:solidFill>
                <a:latin typeface="Poppins"/>
                <a:cs typeface="Poppins"/>
              </a:rPr>
              <a:t>Scan to connect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BEFORE ANYTHING ELSE</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654242"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pic>
        <p:nvPicPr>
          <p:cNvPr id="12" name="!!art" descr="art-cap.png"/>
          <p:cNvPicPr>
            <a:picLocks noChangeAspect="1"/>
          </p:cNvPicPr>
          <p:nvPr/>
        </p:nvPicPr>
        <p:blipFill>
          <a:blip r:embed="rId4"/>
          <a:stretch>
            <a:fillRect/>
          </a:stretch>
        </p:blipFill>
        <p:spPr>
          <a:xfrm>
            <a:off x="7874000" y="1016000"/>
            <a:ext cx="3644900" cy="2590800"/>
          </a:xfrm>
          <a:prstGeom prst="rect">
            <a:avLst/>
          </a:prstGeom>
        </p:spPr>
      </p:pic>
      <p:sp>
        <p:nvSpPr>
          <p:cNvPr id="13" name="!!t1"/>
          <p:cNvSpPr txBox="1"/>
          <p:nvPr/>
        </p:nvSpPr>
        <p:spPr>
          <a:xfrm>
            <a:off x="698500" y="1270000"/>
            <a:ext cx="8255000" cy="840232"/>
          </a:xfrm>
          <a:prstGeom prst="rect">
            <a:avLst/>
          </a:prstGeom>
          <a:noFill/>
        </p:spPr>
        <p:txBody>
          <a:bodyPr wrap="square" lIns="0" rIns="0" tIns="0" bIns="0" anchor="t">
            <a:noAutofit/>
          </a:bodyPr>
          <a:lstStyle/>
          <a:p>
            <a:pPr algn="l">
              <a:lnSpc>
                <a:spcPct val="95000"/>
              </a:lnSpc>
            </a:pPr>
            <a:r>
              <a:rPr lang="en-US" sz="5200" b="1">
                <a:solidFill>
                  <a:srgbClr val="0B1E3F"/>
                </a:solidFill>
                <a:latin typeface="Poppins"/>
                <a:cs typeface="Poppins"/>
              </a:rPr>
              <a:t>You finished FPT.</a:t>
            </a:r>
          </a:p>
        </p:txBody>
      </p:sp>
      <p:sp>
        <p:nvSpPr>
          <p:cNvPr id="14" name="!!t2"/>
          <p:cNvSpPr txBox="1"/>
          <p:nvPr/>
        </p:nvSpPr>
        <p:spPr>
          <a:xfrm>
            <a:off x="698500" y="1983232"/>
            <a:ext cx="8255000" cy="1553464"/>
          </a:xfrm>
          <a:prstGeom prst="rect">
            <a:avLst/>
          </a:prstGeom>
          <a:noFill/>
        </p:spPr>
        <p:txBody>
          <a:bodyPr wrap="square" lIns="0" rIns="0" tIns="0" bIns="0" anchor="t">
            <a:noAutofit/>
          </a:bodyPr>
          <a:lstStyle/>
          <a:p>
            <a:pPr algn="l">
              <a:lnSpc>
                <a:spcPct val="95000"/>
              </a:lnSpc>
            </a:pPr>
            <a:r>
              <a:rPr lang="en-US" sz="5200" b="1">
                <a:solidFill>
                  <a:srgbClr val="E8603A"/>
                </a:solidFill>
                <a:latin typeface="Poppins"/>
                <a:cs typeface="Poppins"/>
              </a:rPr>
              <a:t>Give yourselves</a:t>
            </a:r>
          </a:p>
          <a:p>
            <a:pPr algn="l">
              <a:lnSpc>
                <a:spcPct val="95000"/>
              </a:lnSpc>
            </a:pPr>
            <a:r>
              <a:rPr lang="en-US" sz="5200" b="1">
                <a:solidFill>
                  <a:srgbClr val="E8603A"/>
                </a:solidFill>
                <a:latin typeface="Poppins"/>
                <a:cs typeface="Poppins"/>
              </a:rPr>
              <a:t>a round of applause!</a:t>
            </a:r>
          </a:p>
        </p:txBody>
      </p:sp>
      <p:pic>
        <p:nvPicPr>
          <p:cNvPr id="15" name="!!script" descr="script-hongerasana.png"/>
          <p:cNvPicPr>
            <a:picLocks noChangeAspect="1"/>
          </p:cNvPicPr>
          <p:nvPr/>
        </p:nvPicPr>
        <p:blipFill>
          <a:blip r:embed="rId5"/>
          <a:stretch>
            <a:fillRect/>
          </a:stretch>
        </p:blipFill>
        <p:spPr>
          <a:xfrm>
            <a:off x="584200" y="4013200"/>
            <a:ext cx="2692400" cy="847725"/>
          </a:xfrm>
          <a:prstGeom prst="rect">
            <a:avLst/>
          </a:prstGeom>
        </p:spPr>
      </p:pic>
      <p:sp>
        <p:nvSpPr>
          <p:cNvPr id="16" name="!!st1"/>
          <p:cNvSpPr/>
          <p:nvPr/>
        </p:nvSpPr>
        <p:spPr>
          <a:xfrm rot="240000">
            <a:off x="7720955" y="4650740"/>
            <a:ext cx="3608090" cy="350520"/>
          </a:xfrm>
          <a:prstGeom prst="roundRect">
            <a:avLst>
              <a:gd name="adj" fmla="val 21739"/>
            </a:avLst>
          </a:prstGeom>
          <a:solidFill>
            <a:srgbClr val="E8603A"/>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200" b="1">
                <a:solidFill>
                  <a:srgbClr val="FFFFFF"/>
                </a:solidFill>
                <a:latin typeface="Poppins"/>
                <a:cs typeface="Poppins"/>
              </a:rPr>
              <a:t>travel · transport · supervisors... survived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WHO'S THIS GUY?</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981364"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pic>
        <p:nvPicPr>
          <p:cNvPr id="12" name="!!photo" descr="polaroid.png"/>
          <p:cNvPicPr>
            <a:picLocks noChangeAspect="1"/>
          </p:cNvPicPr>
          <p:nvPr/>
        </p:nvPicPr>
        <p:blipFill>
          <a:blip r:embed="rId4"/>
          <a:stretch>
            <a:fillRect/>
          </a:stretch>
        </p:blipFill>
        <p:spPr>
          <a:xfrm rot="240000">
            <a:off x="7810500" y="952500"/>
            <a:ext cx="2984500" cy="3390900"/>
          </a:xfrm>
          <a:prstGeom prst="rect">
            <a:avLst/>
          </a:prstGeom>
          <a:effectLst>
            <a:outerShdw blurRad="190500" dist="88900" dir="5400000" algn="t" rotWithShape="0">
              <a:srgbClr val="0B1E3F">
                <a:alpha val="30000"/>
              </a:srgbClr>
            </a:outerShdw>
          </a:effectLst>
        </p:spPr>
      </p:pic>
      <p:sp>
        <p:nvSpPr>
          <p:cNvPr id="13" name="!!t1"/>
          <p:cNvSpPr txBox="1"/>
          <p:nvPr/>
        </p:nvSpPr>
        <p:spPr>
          <a:xfrm>
            <a:off x="698500" y="1206500"/>
            <a:ext cx="8255000" cy="785368"/>
          </a:xfrm>
          <a:prstGeom prst="rect">
            <a:avLst/>
          </a:prstGeom>
          <a:noFill/>
        </p:spPr>
        <p:txBody>
          <a:bodyPr wrap="square" lIns="0" rIns="0" tIns="0" bIns="0" anchor="t">
            <a:noAutofit/>
          </a:bodyPr>
          <a:lstStyle/>
          <a:p>
            <a:pPr algn="l">
              <a:lnSpc>
                <a:spcPct val="95000"/>
              </a:lnSpc>
            </a:pPr>
            <a:r>
              <a:rPr lang="en-US" sz="4800" b="1">
                <a:solidFill>
                  <a:srgbClr val="0B1E3F"/>
                </a:solidFill>
                <a:latin typeface="Poppins"/>
                <a:cs typeface="Poppins"/>
              </a:rPr>
              <a:t>Privatus Cosmas</a:t>
            </a:r>
          </a:p>
        </p:txBody>
      </p:sp>
      <p:sp>
        <p:nvSpPr>
          <p:cNvPr id="14" name="!!bdot0"/>
          <p:cNvSpPr/>
          <p:nvPr/>
        </p:nvSpPr>
        <p:spPr>
          <a:xfrm>
            <a:off x="698500" y="2186178"/>
            <a:ext cx="88900" cy="889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5" name="!!b0"/>
          <p:cNvSpPr txBox="1"/>
          <p:nvPr/>
        </p:nvSpPr>
        <p:spPr>
          <a:xfrm>
            <a:off x="952500" y="2095500"/>
            <a:ext cx="6223000" cy="457200"/>
          </a:xfrm>
          <a:prstGeom prst="rect">
            <a:avLst/>
          </a:prstGeom>
          <a:noFill/>
        </p:spPr>
        <p:txBody>
          <a:bodyPr wrap="square" lIns="0" rIns="0" tIns="0" bIns="0" anchor="t">
            <a:noAutofit/>
          </a:bodyPr>
          <a:lstStyle/>
          <a:p>
            <a:pPr algn="l">
              <a:lnSpc>
                <a:spcPct val="100000"/>
              </a:lnSpc>
            </a:pPr>
            <a:r>
              <a:rPr lang="en-US" sz="1700" b="0">
                <a:solidFill>
                  <a:srgbClr val="0B1E3F"/>
                </a:solidFill>
                <a:latin typeface="Poppins"/>
                <a:cs typeface="Poppins"/>
              </a:rPr>
              <a:t>Software Engineer &amp; Digital Innovator, Rohi Company Ltd</a:t>
            </a:r>
          </a:p>
        </p:txBody>
      </p:sp>
      <p:sp>
        <p:nvSpPr>
          <p:cNvPr id="16" name="!!bdot1"/>
          <p:cNvSpPr/>
          <p:nvPr/>
        </p:nvSpPr>
        <p:spPr>
          <a:xfrm>
            <a:off x="698500" y="2643378"/>
            <a:ext cx="88900" cy="889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7" name="!!b1"/>
          <p:cNvSpPr txBox="1"/>
          <p:nvPr/>
        </p:nvSpPr>
        <p:spPr>
          <a:xfrm>
            <a:off x="952500" y="2552700"/>
            <a:ext cx="6223000" cy="457200"/>
          </a:xfrm>
          <a:prstGeom prst="rect">
            <a:avLst/>
          </a:prstGeom>
          <a:noFill/>
        </p:spPr>
        <p:txBody>
          <a:bodyPr wrap="square" lIns="0" rIns="0" tIns="0" bIns="0" anchor="t">
            <a:noAutofit/>
          </a:bodyPr>
          <a:lstStyle/>
          <a:p>
            <a:pPr algn="l">
              <a:lnSpc>
                <a:spcPct val="100000"/>
              </a:lnSpc>
            </a:pPr>
            <a:r>
              <a:rPr lang="en-US" sz="1700" b="0">
                <a:solidFill>
                  <a:srgbClr val="0B1E3F"/>
                </a:solidFill>
                <a:latin typeface="Poppins"/>
                <a:cs typeface="Poppins"/>
              </a:rPr>
              <a:t>Founder, INCPRITECH</a:t>
            </a:r>
          </a:p>
        </p:txBody>
      </p:sp>
      <p:sp>
        <p:nvSpPr>
          <p:cNvPr id="18" name="!!bdot2"/>
          <p:cNvSpPr/>
          <p:nvPr/>
        </p:nvSpPr>
        <p:spPr>
          <a:xfrm>
            <a:off x="698500" y="3100578"/>
            <a:ext cx="88900" cy="889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9" name="!!b2"/>
          <p:cNvSpPr txBox="1"/>
          <p:nvPr/>
        </p:nvSpPr>
        <p:spPr>
          <a:xfrm>
            <a:off x="952500" y="3009900"/>
            <a:ext cx="6223000" cy="457200"/>
          </a:xfrm>
          <a:prstGeom prst="rect">
            <a:avLst/>
          </a:prstGeom>
          <a:noFill/>
        </p:spPr>
        <p:txBody>
          <a:bodyPr wrap="square" lIns="0" rIns="0" tIns="0" bIns="0" anchor="t">
            <a:noAutofit/>
          </a:bodyPr>
          <a:lstStyle/>
          <a:p>
            <a:pPr algn="l">
              <a:lnSpc>
                <a:spcPct val="100000"/>
              </a:lnSpc>
            </a:pPr>
            <a:r>
              <a:rPr lang="en-US" sz="1700" b="0">
                <a:solidFill>
                  <a:srgbClr val="0B1E3F"/>
                </a:solidFill>
                <a:latin typeface="Poppins"/>
                <a:cs typeface="Poppins"/>
              </a:rPr>
              <a:t>MUST alumnus · Diploma in Computer Science</a:t>
            </a:r>
          </a:p>
        </p:txBody>
      </p:sp>
      <p:sp>
        <p:nvSpPr>
          <p:cNvPr id="20" name="!!bdot3"/>
          <p:cNvSpPr/>
          <p:nvPr/>
        </p:nvSpPr>
        <p:spPr>
          <a:xfrm>
            <a:off x="698500" y="3557778"/>
            <a:ext cx="88900" cy="889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1" name="!!b3"/>
          <p:cNvSpPr txBox="1"/>
          <p:nvPr/>
        </p:nvSpPr>
        <p:spPr>
          <a:xfrm>
            <a:off x="952500" y="3467100"/>
            <a:ext cx="6223000" cy="457200"/>
          </a:xfrm>
          <a:prstGeom prst="rect">
            <a:avLst/>
          </a:prstGeom>
          <a:noFill/>
        </p:spPr>
        <p:txBody>
          <a:bodyPr wrap="square" lIns="0" rIns="0" tIns="0" bIns="0" anchor="t">
            <a:noAutofit/>
          </a:bodyPr>
          <a:lstStyle/>
          <a:p>
            <a:pPr algn="l">
              <a:lnSpc>
                <a:spcPct val="100000"/>
              </a:lnSpc>
            </a:pPr>
            <a:r>
              <a:rPr lang="en-US" sz="1700" b="0">
                <a:solidFill>
                  <a:srgbClr val="0B1E3F"/>
                </a:solidFill>
                <a:latin typeface="Poppins"/>
                <a:cs typeface="Poppins"/>
              </a:rPr>
              <a:t>First FPT at MUST in 2024. It shaped me.</a:t>
            </a:r>
          </a:p>
        </p:txBody>
      </p:sp>
      <p:pic>
        <p:nvPicPr>
          <p:cNvPr id="22" name="!!script" descr="script-nimekaakitichako.png"/>
          <p:cNvPicPr>
            <a:picLocks noChangeAspect="1"/>
          </p:cNvPicPr>
          <p:nvPr/>
        </p:nvPicPr>
        <p:blipFill>
          <a:blip r:embed="rId5"/>
          <a:stretch>
            <a:fillRect/>
          </a:stretch>
        </p:blipFill>
        <p:spPr>
          <a:xfrm>
            <a:off x="584200" y="4076700"/>
            <a:ext cx="2809875" cy="660400"/>
          </a:xfrm>
          <a:prstGeom prst="rect">
            <a:avLst/>
          </a:prstGeom>
        </p:spPr>
      </p:pic>
      <p:sp>
        <p:nvSpPr>
          <p:cNvPr id="23" name="!!st1"/>
          <p:cNvSpPr/>
          <p:nvPr/>
        </p:nvSpPr>
        <p:spPr>
          <a:xfrm rot="21240000">
            <a:off x="6841356" y="4636135"/>
            <a:ext cx="2700288" cy="379730"/>
          </a:xfrm>
          <a:prstGeom prst="roundRect">
            <a:avLst>
              <a:gd name="adj" fmla="val 20066"/>
            </a:avLst>
          </a:prstGeom>
          <a:solidFill>
            <a:srgbClr val="E8603A"/>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300" b="1">
                <a:solidFill>
                  <a:srgbClr val="FFFFFF"/>
                </a:solidFill>
                <a:latin typeface="Poppins"/>
                <a:cs typeface="Poppins"/>
              </a:rPr>
              <a:t>your brother, not your boss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YOUR FPT</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1308485"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t1"/>
          <p:cNvSpPr txBox="1"/>
          <p:nvPr/>
        </p:nvSpPr>
        <p:spPr>
          <a:xfrm>
            <a:off x="698500" y="1079500"/>
            <a:ext cx="8255000" cy="675640"/>
          </a:xfrm>
          <a:prstGeom prst="rect">
            <a:avLst/>
          </a:prstGeom>
          <a:noFill/>
        </p:spPr>
        <p:txBody>
          <a:bodyPr wrap="square" lIns="0" rIns="0" tIns="0" bIns="0" anchor="t">
            <a:noAutofit/>
          </a:bodyPr>
          <a:lstStyle/>
          <a:p>
            <a:pPr algn="l">
              <a:lnSpc>
                <a:spcPct val="95000"/>
              </a:lnSpc>
            </a:pPr>
            <a:r>
              <a:rPr lang="en-US" sz="4000" b="1">
                <a:solidFill>
                  <a:srgbClr val="0B1E3F"/>
                </a:solidFill>
                <a:latin typeface="Poppins"/>
                <a:cs typeface="Poppins"/>
              </a:rPr>
              <a:t>You stepped out of uni life</a:t>
            </a:r>
          </a:p>
        </p:txBody>
      </p:sp>
      <p:sp>
        <p:nvSpPr>
          <p:cNvPr id="13" name="!!t2"/>
          <p:cNvSpPr txBox="1"/>
          <p:nvPr/>
        </p:nvSpPr>
        <p:spPr>
          <a:xfrm>
            <a:off x="698500" y="1628140"/>
            <a:ext cx="8255000" cy="675640"/>
          </a:xfrm>
          <a:prstGeom prst="rect">
            <a:avLst/>
          </a:prstGeom>
          <a:noFill/>
        </p:spPr>
        <p:txBody>
          <a:bodyPr wrap="square" lIns="0" rIns="0" tIns="0" bIns="0" anchor="t">
            <a:noAutofit/>
          </a:bodyPr>
          <a:lstStyle/>
          <a:p>
            <a:pPr algn="l">
              <a:lnSpc>
                <a:spcPct val="95000"/>
              </a:lnSpc>
            </a:pPr>
            <a:r>
              <a:rPr lang="en-US" sz="4000" b="1">
                <a:solidFill>
                  <a:srgbClr val="E8603A"/>
                </a:solidFill>
                <a:latin typeface="Poppins"/>
                <a:cs typeface="Poppins"/>
              </a:rPr>
              <a:t>and tasted real-world tech.</a:t>
            </a:r>
          </a:p>
        </p:txBody>
      </p:sp>
      <p:pic>
        <p:nvPicPr>
          <p:cNvPr id="14" name="!!script" descr="script-umeonatofauti.png"/>
          <p:cNvPicPr>
            <a:picLocks noChangeAspect="1"/>
          </p:cNvPicPr>
          <p:nvPr/>
        </p:nvPicPr>
        <p:blipFill>
          <a:blip r:embed="rId4"/>
          <a:stretch>
            <a:fillRect/>
          </a:stretch>
        </p:blipFill>
        <p:spPr>
          <a:xfrm>
            <a:off x="584200" y="2616200"/>
            <a:ext cx="2901950" cy="847725"/>
          </a:xfrm>
          <a:prstGeom prst="rect">
            <a:avLst/>
          </a:prstGeom>
        </p:spPr>
      </p:pic>
      <p:pic>
        <p:nvPicPr>
          <p:cNvPr id="15" name="!!art" descr="art-hand.png"/>
          <p:cNvPicPr>
            <a:picLocks noChangeAspect="1"/>
          </p:cNvPicPr>
          <p:nvPr/>
        </p:nvPicPr>
        <p:blipFill>
          <a:blip r:embed="rId5"/>
          <a:stretch>
            <a:fillRect/>
          </a:stretch>
        </p:blipFill>
        <p:spPr>
          <a:xfrm>
            <a:off x="8445500" y="1651000"/>
            <a:ext cx="3009900" cy="2146300"/>
          </a:xfrm>
          <a:prstGeom prst="rect">
            <a:avLst/>
          </a:prstGeom>
        </p:spPr>
      </p:pic>
      <p:sp>
        <p:nvSpPr>
          <p:cNvPr id="16" name="!!st1"/>
          <p:cNvSpPr/>
          <p:nvPr/>
        </p:nvSpPr>
        <p:spPr>
          <a:xfrm rot="21300000">
            <a:off x="3223592" y="3859530"/>
            <a:ext cx="3204815" cy="408940"/>
          </a:xfrm>
          <a:prstGeom prst="roundRect">
            <a:avLst>
              <a:gd name="adj" fmla="val 18633"/>
            </a:avLst>
          </a:prstGeom>
          <a:solidFill>
            <a:srgbClr val="0B1E3F"/>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400" b="1">
                <a:solidFill>
                  <a:srgbClr val="FFFFFF"/>
                </a:solidFill>
                <a:latin typeface="Poppins"/>
                <a:cs typeface="Poppins"/>
              </a:rPr>
              <a:t>hands up if work surprised you</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eft"/>
          <p:cNvSpPr/>
          <p:nvPr/>
        </p:nvSpPr>
        <p:spPr>
          <a:xfrm>
            <a:off x="0" y="0"/>
            <a:ext cx="6096000" cy="6858000"/>
          </a:xfrm>
          <a:prstGeom prst="rect">
            <a:avLst/>
          </a:prstGeom>
          <a:solidFill>
            <a:srgbClr val="FCFBF7"/>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4" name="!!navy"/>
          <p:cNvSpPr/>
          <p:nvPr/>
        </p:nvSpPr>
        <p:spPr>
          <a:xfrm>
            <a:off x="6096000" y="0"/>
            <a:ext cx="6096000" cy="68580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5" name="!!orangeline"/>
          <p:cNvSpPr/>
          <p:nvPr/>
        </p:nvSpPr>
        <p:spPr>
          <a:xfrm>
            <a:off x="6057900" y="0"/>
            <a:ext cx="38100" cy="685800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label"/>
          <p:cNvSpPr txBox="1"/>
          <p:nvPr/>
        </p:nvSpPr>
        <p:spPr>
          <a:xfrm>
            <a:off x="698500" y="2159000"/>
            <a:ext cx="4445000" cy="223520"/>
          </a:xfrm>
          <a:prstGeom prst="rect">
            <a:avLst/>
          </a:prstGeom>
          <a:noFill/>
        </p:spPr>
        <p:txBody>
          <a:bodyPr wrap="square" lIns="0" rIns="0" tIns="0" bIns="0" anchor="t">
            <a:noAutofit/>
          </a:bodyPr>
          <a:lstStyle/>
          <a:p>
            <a:pPr algn="l">
              <a:lnSpc>
                <a:spcPct val="100000"/>
              </a:lnSpc>
            </a:pPr>
            <a:r>
              <a:rPr lang="en-US" sz="1100" b="0" spc="352">
                <a:solidFill>
                  <a:srgbClr val="E8603A"/>
                </a:solidFill>
                <a:latin typeface="Poppins SemiBold"/>
                <a:cs typeface="Poppins SemiBold"/>
              </a:rPr>
              <a:t>UNIVERSITY</a:t>
            </a:r>
          </a:p>
        </p:txBody>
      </p:sp>
      <p:sp>
        <p:nvSpPr>
          <p:cNvPr id="7" name="!!dw"/>
          <p:cNvSpPr txBox="1"/>
          <p:nvPr/>
        </p:nvSpPr>
        <p:spPr>
          <a:xfrm>
            <a:off x="698500" y="2476500"/>
            <a:ext cx="4826000" cy="1016000"/>
          </a:xfrm>
          <a:prstGeom prst="rect">
            <a:avLst/>
          </a:prstGeom>
          <a:noFill/>
        </p:spPr>
        <p:txBody>
          <a:bodyPr wrap="square" lIns="0" rIns="0" tIns="0" bIns="0" anchor="t">
            <a:noAutofit/>
          </a:bodyPr>
          <a:lstStyle/>
          <a:p>
            <a:pPr algn="l">
              <a:lnSpc>
                <a:spcPct val="100000"/>
              </a:lnSpc>
            </a:pPr>
            <a:r>
              <a:rPr lang="en-US" sz="6000" b="1">
                <a:solidFill>
                  <a:srgbClr val="0B1E3F"/>
                </a:solidFill>
                <a:latin typeface="Poppins"/>
                <a:cs typeface="Poppins"/>
              </a:rPr>
              <a:t>Life in Uni</a:t>
            </a:r>
          </a:p>
        </p:txBody>
      </p:sp>
      <p:sp>
        <p:nvSpPr>
          <p:cNvPr id="8" name="!!dsub"/>
          <p:cNvSpPr txBox="1"/>
          <p:nvPr/>
        </p:nvSpPr>
        <p:spPr>
          <a:xfrm>
            <a:off x="698500" y="3873500"/>
            <a:ext cx="4826000" cy="381000"/>
          </a:xfrm>
          <a:prstGeom prst="rect">
            <a:avLst/>
          </a:prstGeom>
          <a:noFill/>
        </p:spPr>
        <p:txBody>
          <a:bodyPr wrap="square" lIns="0" rIns="0" tIns="0" bIns="0" anchor="t">
            <a:noAutofit/>
          </a:bodyPr>
          <a:lstStyle/>
          <a:p>
            <a:pPr algn="l">
              <a:lnSpc>
                <a:spcPct val="100000"/>
              </a:lnSpc>
            </a:pPr>
            <a:r>
              <a:rPr lang="en-US" sz="1800" b="0">
                <a:solidFill>
                  <a:srgbClr val="5C626E"/>
                </a:solidFill>
                <a:latin typeface="Poppins"/>
                <a:cs typeface="Poppins"/>
              </a:rPr>
              <a:t>what university teaches you</a:t>
            </a:r>
          </a:p>
        </p:txBody>
      </p:sp>
      <p:sp>
        <p:nvSpPr>
          <p:cNvPr id="9" name="!!rlabel"/>
          <p:cNvSpPr txBox="1"/>
          <p:nvPr/>
        </p:nvSpPr>
        <p:spPr>
          <a:xfrm>
            <a:off x="6794500" y="1905000"/>
            <a:ext cx="4445000" cy="223520"/>
          </a:xfrm>
          <a:prstGeom prst="rect">
            <a:avLst/>
          </a:prstGeom>
          <a:noFill/>
        </p:spPr>
        <p:txBody>
          <a:bodyPr wrap="square" lIns="0" rIns="0" tIns="0" bIns="0" anchor="t">
            <a:noAutofit/>
          </a:bodyPr>
          <a:lstStyle/>
          <a:p>
            <a:pPr algn="l">
              <a:lnSpc>
                <a:spcPct val="100000"/>
              </a:lnSpc>
            </a:pPr>
            <a:r>
              <a:rPr lang="en-US" sz="1100" b="0" spc="352">
                <a:solidFill>
                  <a:srgbClr val="E8603A"/>
                </a:solidFill>
                <a:latin typeface="Poppins SemiBold"/>
                <a:cs typeface="Poppins SemiBold"/>
              </a:rPr>
              <a:t>REAL WORLD</a:t>
            </a:r>
          </a:p>
        </p:txBody>
      </p:sp>
      <p:sp>
        <p:nvSpPr>
          <p:cNvPr id="10" name="!!kw"/>
          <p:cNvSpPr txBox="1"/>
          <p:nvPr/>
        </p:nvSpPr>
        <p:spPr>
          <a:xfrm>
            <a:off x="6794500" y="2159000"/>
            <a:ext cx="4953000" cy="1778000"/>
          </a:xfrm>
          <a:prstGeom prst="rect">
            <a:avLst/>
          </a:prstGeom>
          <a:noFill/>
        </p:spPr>
        <p:txBody>
          <a:bodyPr wrap="square" lIns="0" rIns="0" tIns="0" bIns="0" anchor="t">
            <a:noAutofit/>
          </a:bodyPr>
          <a:lstStyle/>
          <a:p>
            <a:pPr algn="l">
              <a:lnSpc>
                <a:spcPct val="95000"/>
              </a:lnSpc>
            </a:pPr>
            <a:r>
              <a:rPr lang="en-US" sz="5500" b="1">
                <a:solidFill>
                  <a:srgbClr val="E8603A"/>
                </a:solidFill>
                <a:latin typeface="Poppins"/>
                <a:cs typeface="Poppins"/>
              </a:rPr>
              <a:t>Real World</a:t>
            </a:r>
          </a:p>
          <a:p>
            <a:pPr algn="l">
              <a:lnSpc>
                <a:spcPct val="95000"/>
              </a:lnSpc>
            </a:pPr>
            <a:r>
              <a:rPr lang="en-US" sz="5500" b="1">
                <a:solidFill>
                  <a:srgbClr val="E8603A"/>
                </a:solidFill>
                <a:latin typeface="Poppins"/>
                <a:cs typeface="Poppins"/>
              </a:rPr>
              <a:t>in Tech.</a:t>
            </a:r>
          </a:p>
        </p:txBody>
      </p:sp>
      <p:sp>
        <p:nvSpPr>
          <p:cNvPr id="11" name="!!ksub"/>
          <p:cNvSpPr txBox="1"/>
          <p:nvPr/>
        </p:nvSpPr>
        <p:spPr>
          <a:xfrm>
            <a:off x="6794500" y="3873500"/>
            <a:ext cx="4826000" cy="381000"/>
          </a:xfrm>
          <a:prstGeom prst="rect">
            <a:avLst/>
          </a:prstGeom>
          <a:noFill/>
        </p:spPr>
        <p:txBody>
          <a:bodyPr wrap="square" lIns="0" rIns="0" tIns="0" bIns="0" anchor="t">
            <a:noAutofit/>
          </a:bodyPr>
          <a:lstStyle/>
          <a:p>
            <a:pPr algn="l">
              <a:lnSpc>
                <a:spcPct val="100000"/>
              </a:lnSpc>
            </a:pPr>
            <a:r>
              <a:rPr lang="en-US" sz="1800" b="0">
                <a:solidFill>
                  <a:srgbClr val="BECAE2"/>
                </a:solidFill>
                <a:latin typeface="Poppins"/>
                <a:cs typeface="Poppins"/>
              </a:rPr>
              <a:t>what the real world in tech expects</a:t>
            </a:r>
          </a:p>
        </p:txBody>
      </p:sp>
      <p:sp>
        <p:nvSpPr>
          <p:cNvPr id="12" name="!!vs"/>
          <p:cNvSpPr/>
          <p:nvPr/>
        </p:nvSpPr>
        <p:spPr>
          <a:xfrm>
            <a:off x="5524500" y="2667000"/>
            <a:ext cx="1143000" cy="1143000"/>
          </a:xfrm>
          <a:prstGeom prst="ellipse">
            <a:avLst/>
          </a:prstGeom>
          <a:solidFill>
            <a:srgbClr val="E8603A"/>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00000"/>
              </a:lnSpc>
            </a:pPr>
            <a:r>
              <a:rPr lang="en-US" sz="3400" b="1">
                <a:solidFill>
                  <a:srgbClr val="FFFFFF"/>
                </a:solidFill>
                <a:latin typeface="Poppins"/>
                <a:cs typeface="Poppins"/>
              </a:rPr>
              <a:t>vs</a:t>
            </a:r>
          </a:p>
        </p:txBody>
      </p:sp>
      <p:sp>
        <p:nvSpPr>
          <p:cNvPr id="13" name="!!st1"/>
          <p:cNvSpPr/>
          <p:nvPr/>
        </p:nvSpPr>
        <p:spPr>
          <a:xfrm rot="21240000">
            <a:off x="2359161" y="4704715"/>
            <a:ext cx="1377677" cy="496570"/>
          </a:xfrm>
          <a:prstGeom prst="roundRect">
            <a:avLst>
              <a:gd name="adj" fmla="val 15345"/>
            </a:avLst>
          </a:prstGeom>
          <a:solidFill>
            <a:srgbClr val="0B1E3F"/>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700" b="1">
                <a:solidFill>
                  <a:srgbClr val="FFFFFF"/>
                </a:solidFill>
                <a:latin typeface="Poppins"/>
                <a:cs typeface="Poppins"/>
              </a:rPr>
              <a:t>6 rounds</a:t>
            </a:r>
          </a:p>
        </p:txBody>
      </p:sp>
      <p:pic>
        <p:nvPicPr>
          <p:cNvPr id="14" name="!!script" descr="script-tuanze.png"/>
          <p:cNvPicPr>
            <a:picLocks noChangeAspect="1"/>
          </p:cNvPicPr>
          <p:nvPr/>
        </p:nvPicPr>
        <p:blipFill>
          <a:blip r:embed="rId4"/>
          <a:stretch>
            <a:fillRect/>
          </a:stretch>
        </p:blipFill>
        <p:spPr>
          <a:xfrm>
            <a:off x="6680200" y="4711700"/>
            <a:ext cx="1771650" cy="771525"/>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300">
        <p159:morph option="byObject"/>
      </p:transition>
    </mc:Choice>
    <mc:Fallback>
      <p:transition spd="slow">
        <p:fade/>
      </p:transition>
    </mc:Fallback>
  </mc:AlternateContent>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ROUND 01 / 06</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1962727"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num"/>
          <p:cNvSpPr txBox="1"/>
          <p:nvPr/>
        </p:nvSpPr>
        <p:spPr>
          <a:xfrm>
            <a:off x="7874000" y="3556000"/>
            <a:ext cx="3810000" cy="2540000"/>
          </a:xfrm>
          <a:prstGeom prst="rect">
            <a:avLst/>
          </a:prstGeom>
          <a:noFill/>
        </p:spPr>
        <p:txBody>
          <a:bodyPr wrap="square" lIns="0" rIns="0" tIns="0" bIns="0" anchor="t">
            <a:noAutofit/>
          </a:bodyPr>
          <a:lstStyle/>
          <a:p>
            <a:pPr algn="r">
              <a:lnSpc>
                <a:spcPct val="85000"/>
              </a:lnSpc>
            </a:pPr>
            <a:r>
              <a:rPr lang="en-US" sz="16500" b="1">
                <a:ln w="22225">
                  <a:solidFill>
                    <a:srgbClr val="BAC3D6"/>
                  </a:solidFill>
                </a:ln>
                <a:noFill/>
                <a:latin typeface="Poppins"/>
                <a:cs typeface="Poppins"/>
              </a:rPr>
              <a:t>01</a:t>
            </a:r>
          </a:p>
        </p:txBody>
      </p:sp>
      <p:pic>
        <p:nvPicPr>
          <p:cNvPr id="13" name="!!art" descr="art-paper.png"/>
          <p:cNvPicPr>
            <a:picLocks noChangeAspect="1"/>
          </p:cNvPicPr>
          <p:nvPr/>
        </p:nvPicPr>
        <p:blipFill>
          <a:blip r:embed="rId4"/>
          <a:stretch>
            <a:fillRect/>
          </a:stretch>
        </p:blipFill>
        <p:spPr>
          <a:xfrm>
            <a:off x="7302500" y="825500"/>
            <a:ext cx="4279900" cy="3035300"/>
          </a:xfrm>
          <a:prstGeom prst="rect">
            <a:avLst/>
          </a:prstGeom>
        </p:spPr>
      </p:pic>
      <p:sp>
        <p:nvSpPr>
          <p:cNvPr id="14" name="!!t1"/>
          <p:cNvSpPr txBox="1"/>
          <p:nvPr/>
        </p:nvSpPr>
        <p:spPr>
          <a:xfrm>
            <a:off x="698500" y="952500"/>
            <a:ext cx="6985000" cy="757936"/>
          </a:xfrm>
          <a:prstGeom prst="rect">
            <a:avLst/>
          </a:prstGeom>
          <a:noFill/>
        </p:spPr>
        <p:txBody>
          <a:bodyPr wrap="square" lIns="0" rIns="0" tIns="0" bIns="0" anchor="t">
            <a:noAutofit/>
          </a:bodyPr>
          <a:lstStyle/>
          <a:p>
            <a:pPr algn="l">
              <a:lnSpc>
                <a:spcPct val="95000"/>
              </a:lnSpc>
            </a:pPr>
            <a:r>
              <a:rPr lang="en-US" sz="4600" b="1">
                <a:solidFill>
                  <a:srgbClr val="0B1E3F"/>
                </a:solidFill>
                <a:latin typeface="Poppins"/>
                <a:cs typeface="Poppins"/>
              </a:rPr>
              <a:t>Code on paper</a:t>
            </a:r>
          </a:p>
        </p:txBody>
      </p:sp>
      <p:sp>
        <p:nvSpPr>
          <p:cNvPr id="15" name="!!t2"/>
          <p:cNvSpPr txBox="1"/>
          <p:nvPr/>
        </p:nvSpPr>
        <p:spPr>
          <a:xfrm>
            <a:off x="698500" y="1583436"/>
            <a:ext cx="6985000" cy="757936"/>
          </a:xfrm>
          <a:prstGeom prst="rect">
            <a:avLst/>
          </a:prstGeom>
          <a:noFill/>
        </p:spPr>
        <p:txBody>
          <a:bodyPr wrap="square" lIns="0" rIns="0" tIns="0" bIns="0" anchor="t">
            <a:noAutofit/>
          </a:bodyPr>
          <a:lstStyle/>
          <a:p>
            <a:pPr algn="l">
              <a:lnSpc>
                <a:spcPct val="95000"/>
              </a:lnSpc>
            </a:pPr>
            <a:r>
              <a:rPr lang="en-US" sz="4600" b="1">
                <a:solidFill>
                  <a:srgbClr val="E8603A"/>
                </a:solidFill>
                <a:latin typeface="Poppins"/>
                <a:cs typeface="Poppins"/>
              </a:rPr>
              <a:t>vs code on screen.</a:t>
            </a:r>
          </a:p>
        </p:txBody>
      </p:sp>
      <p:sp>
        <p:nvSpPr>
          <p:cNvPr id="16" name="!!c0"/>
          <p:cNvSpPr/>
          <p:nvPr/>
        </p:nvSpPr>
        <p:spPr>
          <a:xfrm>
            <a:off x="698500" y="2984500"/>
            <a:ext cx="3238500" cy="1841500"/>
          </a:xfrm>
          <a:prstGeom prst="roundRect">
            <a:avLst>
              <a:gd name="adj" fmla="val 6896"/>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7" name="!!c0l"/>
          <p:cNvSpPr txBox="1"/>
          <p:nvPr/>
        </p:nvSpPr>
        <p:spPr>
          <a:xfrm>
            <a:off x="9144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5C626E"/>
                </a:solidFill>
                <a:latin typeface="Poppins SemiBold"/>
                <a:cs typeface="Poppins SemiBold"/>
              </a:rPr>
              <a:t>LIFE IN UNI</a:t>
            </a:r>
          </a:p>
        </p:txBody>
      </p:sp>
      <p:sp>
        <p:nvSpPr>
          <p:cNvPr id="18" name="!!c0t"/>
          <p:cNvSpPr txBox="1"/>
          <p:nvPr/>
        </p:nvSpPr>
        <p:spPr>
          <a:xfrm>
            <a:off x="914400" y="3492500"/>
            <a:ext cx="2857500" cy="1270000"/>
          </a:xfrm>
          <a:prstGeom prst="rect">
            <a:avLst/>
          </a:prstGeom>
          <a:noFill/>
        </p:spPr>
        <p:txBody>
          <a:bodyPr wrap="square" lIns="0" rIns="0" tIns="0" bIns="0" anchor="t">
            <a:noAutofit/>
          </a:bodyPr>
          <a:lstStyle/>
          <a:p>
            <a:pPr algn="l">
              <a:lnSpc>
                <a:spcPct val="110000"/>
              </a:lnSpc>
            </a:pPr>
            <a:r>
              <a:rPr lang="en-US" sz="1500" b="0">
                <a:solidFill>
                  <a:srgbClr val="5C626E"/>
                </a:solidFill>
                <a:latin typeface="Poppins"/>
                <a:cs typeface="Poppins"/>
              </a:rPr>
              <a:t>Java on paper in the exam. One missing ; and the marks are gone.</a:t>
            </a:r>
          </a:p>
        </p:txBody>
      </p:sp>
      <p:sp>
        <p:nvSpPr>
          <p:cNvPr id="19" name="!!c1"/>
          <p:cNvSpPr/>
          <p:nvPr/>
        </p:nvSpPr>
        <p:spPr>
          <a:xfrm>
            <a:off x="4191000" y="2984500"/>
            <a:ext cx="3238500" cy="1841500"/>
          </a:xfrm>
          <a:prstGeom prst="roundRect">
            <a:avLst>
              <a:gd name="adj" fmla="val 6896"/>
            </a:avLst>
          </a:prstGeom>
          <a:solidFill>
            <a:srgbClr val="FFFFFF"/>
          </a:solidFill>
          <a:ln w="15875">
            <a:solidFill>
              <a:srgbClr val="0B1E3F"/>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0" name="!!c1l"/>
          <p:cNvSpPr txBox="1"/>
          <p:nvPr/>
        </p:nvSpPr>
        <p:spPr>
          <a:xfrm>
            <a:off x="44069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E8603A"/>
                </a:solidFill>
                <a:latin typeface="Poppins SemiBold"/>
                <a:cs typeface="Poppins SemiBold"/>
              </a:rPr>
              <a:t>REAL WORLD IN TECH</a:t>
            </a:r>
          </a:p>
        </p:txBody>
      </p:sp>
      <p:sp>
        <p:nvSpPr>
          <p:cNvPr id="21" name="!!c1t"/>
          <p:cNvSpPr txBox="1"/>
          <p:nvPr/>
        </p:nvSpPr>
        <p:spPr>
          <a:xfrm>
            <a:off x="4406900" y="3492500"/>
            <a:ext cx="2857500" cy="1270000"/>
          </a:xfrm>
          <a:prstGeom prst="rect">
            <a:avLst/>
          </a:prstGeom>
          <a:noFill/>
        </p:spPr>
        <p:txBody>
          <a:bodyPr wrap="square" lIns="0" rIns="0" tIns="0" bIns="0" anchor="t">
            <a:noAutofit/>
          </a:bodyPr>
          <a:lstStyle/>
          <a:p>
            <a:pPr algn="l">
              <a:lnSpc>
                <a:spcPct val="110000"/>
              </a:lnSpc>
            </a:pPr>
            <a:r>
              <a:rPr lang="en-US" sz="1500" b="1">
                <a:solidFill>
                  <a:srgbClr val="0B1E3F"/>
                </a:solidFill>
                <a:latin typeface="Poppins"/>
                <a:cs typeface="Poppins"/>
              </a:rPr>
              <a:t>An editor, a linter, autocomplete. You run the code fifty times a day.</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ROUND 01 / 06</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um"/>
          <p:cNvSpPr txBox="1"/>
          <p:nvPr/>
        </p:nvSpPr>
        <p:spPr>
          <a:xfrm>
            <a:off x="7874000" y="3556000"/>
            <a:ext cx="3810000" cy="2540000"/>
          </a:xfrm>
          <a:prstGeom prst="rect">
            <a:avLst/>
          </a:prstGeom>
          <a:noFill/>
        </p:spPr>
        <p:txBody>
          <a:bodyPr wrap="square" lIns="0" rIns="0" tIns="0" bIns="0" anchor="t">
            <a:noAutofit/>
          </a:bodyPr>
          <a:lstStyle/>
          <a:p>
            <a:pPr algn="r">
              <a:lnSpc>
                <a:spcPct val="85000"/>
              </a:lnSpc>
            </a:pPr>
            <a:r>
              <a:rPr lang="en-US" sz="16500" b="1">
                <a:ln w="22225">
                  <a:solidFill>
                    <a:srgbClr val="BAC3D6"/>
                  </a:solidFill>
                </a:ln>
                <a:noFill/>
                <a:latin typeface="Poppins"/>
                <a:cs typeface="Poppins"/>
              </a:rPr>
              <a:t>01</a:t>
            </a:r>
          </a:p>
        </p:txBody>
      </p:sp>
      <p:pic>
        <p:nvPicPr>
          <p:cNvPr id="7" name="!!art" descr="art-paper.png"/>
          <p:cNvPicPr>
            <a:picLocks noChangeAspect="1"/>
          </p:cNvPicPr>
          <p:nvPr/>
        </p:nvPicPr>
        <p:blipFill>
          <a:blip r:embed="rId4"/>
          <a:stretch>
            <a:fillRect/>
          </a:stretch>
        </p:blipFill>
        <p:spPr>
          <a:xfrm>
            <a:off x="7302500" y="825500"/>
            <a:ext cx="4279900" cy="3035300"/>
          </a:xfrm>
          <a:prstGeom prst="rect">
            <a:avLst/>
          </a:prstGeom>
        </p:spPr>
      </p:pic>
      <p:sp>
        <p:nvSpPr>
          <p:cNvPr id="8" name="!!t1"/>
          <p:cNvSpPr txBox="1"/>
          <p:nvPr/>
        </p:nvSpPr>
        <p:spPr>
          <a:xfrm>
            <a:off x="698500" y="952500"/>
            <a:ext cx="6985000" cy="757936"/>
          </a:xfrm>
          <a:prstGeom prst="rect">
            <a:avLst/>
          </a:prstGeom>
          <a:noFill/>
        </p:spPr>
        <p:txBody>
          <a:bodyPr wrap="square" lIns="0" rIns="0" tIns="0" bIns="0" anchor="t">
            <a:noAutofit/>
          </a:bodyPr>
          <a:lstStyle/>
          <a:p>
            <a:pPr algn="l">
              <a:lnSpc>
                <a:spcPct val="95000"/>
              </a:lnSpc>
            </a:pPr>
            <a:r>
              <a:rPr lang="en-US" sz="4600" b="1">
                <a:solidFill>
                  <a:srgbClr val="0B1E3F"/>
                </a:solidFill>
                <a:latin typeface="Poppins"/>
                <a:cs typeface="Poppins"/>
              </a:rPr>
              <a:t>Code on paper</a:t>
            </a:r>
          </a:p>
        </p:txBody>
      </p:sp>
      <p:sp>
        <p:nvSpPr>
          <p:cNvPr id="9" name="!!t2"/>
          <p:cNvSpPr txBox="1"/>
          <p:nvPr/>
        </p:nvSpPr>
        <p:spPr>
          <a:xfrm>
            <a:off x="698500" y="1583436"/>
            <a:ext cx="6985000" cy="757936"/>
          </a:xfrm>
          <a:prstGeom prst="rect">
            <a:avLst/>
          </a:prstGeom>
          <a:noFill/>
        </p:spPr>
        <p:txBody>
          <a:bodyPr wrap="square" lIns="0" rIns="0" tIns="0" bIns="0" anchor="t">
            <a:noAutofit/>
          </a:bodyPr>
          <a:lstStyle/>
          <a:p>
            <a:pPr algn="l">
              <a:lnSpc>
                <a:spcPct val="95000"/>
              </a:lnSpc>
            </a:pPr>
            <a:r>
              <a:rPr lang="en-US" sz="4600" b="1">
                <a:solidFill>
                  <a:srgbClr val="E8603A"/>
                </a:solidFill>
                <a:latin typeface="Poppins"/>
                <a:cs typeface="Poppins"/>
              </a:rPr>
              <a:t>vs code on screen.</a:t>
            </a:r>
          </a:p>
        </p:txBody>
      </p:sp>
      <p:sp>
        <p:nvSpPr>
          <p:cNvPr id="10" name="!!c0"/>
          <p:cNvSpPr/>
          <p:nvPr/>
        </p:nvSpPr>
        <p:spPr>
          <a:xfrm>
            <a:off x="698500" y="2984500"/>
            <a:ext cx="3238500" cy="1841500"/>
          </a:xfrm>
          <a:prstGeom prst="roundRect">
            <a:avLst>
              <a:gd name="adj" fmla="val 6896"/>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c0l"/>
          <p:cNvSpPr txBox="1"/>
          <p:nvPr/>
        </p:nvSpPr>
        <p:spPr>
          <a:xfrm>
            <a:off x="9144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5C626E"/>
                </a:solidFill>
                <a:latin typeface="Poppins SemiBold"/>
                <a:cs typeface="Poppins SemiBold"/>
              </a:rPr>
              <a:t>LIFE IN UNI</a:t>
            </a:r>
          </a:p>
        </p:txBody>
      </p:sp>
      <p:sp>
        <p:nvSpPr>
          <p:cNvPr id="12" name="!!c0t"/>
          <p:cNvSpPr txBox="1"/>
          <p:nvPr/>
        </p:nvSpPr>
        <p:spPr>
          <a:xfrm>
            <a:off x="914400" y="3492500"/>
            <a:ext cx="2857500" cy="1270000"/>
          </a:xfrm>
          <a:prstGeom prst="rect">
            <a:avLst/>
          </a:prstGeom>
          <a:noFill/>
        </p:spPr>
        <p:txBody>
          <a:bodyPr wrap="square" lIns="0" rIns="0" tIns="0" bIns="0" anchor="t">
            <a:noAutofit/>
          </a:bodyPr>
          <a:lstStyle/>
          <a:p>
            <a:pPr algn="l">
              <a:lnSpc>
                <a:spcPct val="110000"/>
              </a:lnSpc>
            </a:pPr>
            <a:r>
              <a:rPr lang="en-US" sz="1500" b="0">
                <a:solidFill>
                  <a:srgbClr val="5C626E"/>
                </a:solidFill>
                <a:latin typeface="Poppins"/>
                <a:cs typeface="Poppins"/>
              </a:rPr>
              <a:t>Java on paper in the exam. One missing ; and the marks are gone.</a:t>
            </a:r>
          </a:p>
        </p:txBody>
      </p:sp>
      <p:sp>
        <p:nvSpPr>
          <p:cNvPr id="13" name="!!c1"/>
          <p:cNvSpPr/>
          <p:nvPr/>
        </p:nvSpPr>
        <p:spPr>
          <a:xfrm>
            <a:off x="4191000" y="2984500"/>
            <a:ext cx="3238500" cy="1841500"/>
          </a:xfrm>
          <a:prstGeom prst="roundRect">
            <a:avLst>
              <a:gd name="adj" fmla="val 6896"/>
            </a:avLst>
          </a:prstGeom>
          <a:solidFill>
            <a:srgbClr val="FFFFFF"/>
          </a:solidFill>
          <a:ln w="15875">
            <a:solidFill>
              <a:srgbClr val="0B1E3F"/>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4" name="!!c1l"/>
          <p:cNvSpPr txBox="1"/>
          <p:nvPr/>
        </p:nvSpPr>
        <p:spPr>
          <a:xfrm>
            <a:off x="44069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E8603A"/>
                </a:solidFill>
                <a:latin typeface="Poppins SemiBold"/>
                <a:cs typeface="Poppins SemiBold"/>
              </a:rPr>
              <a:t>REAL WORLD IN TECH</a:t>
            </a:r>
          </a:p>
        </p:txBody>
      </p:sp>
      <p:sp>
        <p:nvSpPr>
          <p:cNvPr id="15" name="!!c1t"/>
          <p:cNvSpPr txBox="1"/>
          <p:nvPr/>
        </p:nvSpPr>
        <p:spPr>
          <a:xfrm>
            <a:off x="4406900" y="3492500"/>
            <a:ext cx="2857500" cy="1270000"/>
          </a:xfrm>
          <a:prstGeom prst="rect">
            <a:avLst/>
          </a:prstGeom>
          <a:noFill/>
        </p:spPr>
        <p:txBody>
          <a:bodyPr wrap="square" lIns="0" rIns="0" tIns="0" bIns="0" anchor="t">
            <a:noAutofit/>
          </a:bodyPr>
          <a:lstStyle/>
          <a:p>
            <a:pPr algn="l">
              <a:lnSpc>
                <a:spcPct val="110000"/>
              </a:lnSpc>
            </a:pPr>
            <a:r>
              <a:rPr lang="en-US" sz="1500" b="1">
                <a:solidFill>
                  <a:srgbClr val="0B1E3F"/>
                </a:solidFill>
                <a:latin typeface="Poppins"/>
                <a:cs typeface="Poppins"/>
              </a:rPr>
              <a:t>An editor, a linter, autocomplete. You run the code fifty times a day.</a:t>
            </a:r>
          </a:p>
        </p:txBody>
      </p:sp>
      <p:sp>
        <p:nvSpPr>
          <p:cNvPr id="16" name="!!navy"/>
          <p:cNvSpPr/>
          <p:nvPr/>
        </p:nvSpPr>
        <p:spPr>
          <a:xfrm>
            <a:off x="0" y="5080000"/>
            <a:ext cx="12192000" cy="17907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7" name="!!orangeline"/>
          <p:cNvSpPr/>
          <p:nvPr/>
        </p:nvSpPr>
        <p:spPr>
          <a:xfrm>
            <a:off x="0" y="50482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8" name="!!foot"/>
          <p:cNvSpPr txBox="1"/>
          <p:nvPr/>
        </p:nvSpPr>
        <p:spPr>
          <a:xfrm>
            <a:off x="698500" y="5270500"/>
            <a:ext cx="6350000" cy="182880"/>
          </a:xfrm>
          <a:prstGeom prst="rect">
            <a:avLst/>
          </a:prstGeom>
          <a:noFill/>
        </p:spPr>
        <p:txBody>
          <a:bodyPr wrap="square" lIns="0" rIns="0" tIns="0" bIns="0" anchor="t">
            <a:noAutofit/>
          </a:bodyPr>
          <a:lstStyle/>
          <a:p>
            <a:pPr algn="l">
              <a:lnSpc>
                <a:spcPct val="100000"/>
              </a:lnSpc>
            </a:pPr>
            <a:r>
              <a:rPr lang="en-US" sz="900" b="0" spc="288">
                <a:solidFill>
                  <a:srgbClr val="BECAE2"/>
                </a:solidFill>
                <a:latin typeface="Poppins SemiBold"/>
                <a:cs typeface="Poppins SemiBold"/>
              </a:rPr>
              <a:t>STILL IN SCHOOL? DO THIS</a:t>
            </a:r>
          </a:p>
        </p:txBody>
      </p:sp>
      <p:sp>
        <p:nvSpPr>
          <p:cNvPr id="19" name="!!tip"/>
          <p:cNvSpPr txBox="1"/>
          <p:nvPr/>
        </p:nvSpPr>
        <p:spPr>
          <a:xfrm>
            <a:off x="698500" y="5524500"/>
            <a:ext cx="9525000" cy="381000"/>
          </a:xfrm>
          <a:prstGeom prst="rect">
            <a:avLst/>
          </a:prstGeom>
          <a:noFill/>
        </p:spPr>
        <p:txBody>
          <a:bodyPr wrap="square" lIns="0" rIns="0" tIns="0" bIns="0" anchor="t">
            <a:noAutofit/>
          </a:bodyPr>
          <a:lstStyle/>
          <a:p>
            <a:pPr algn="l">
              <a:lnSpc>
                <a:spcPct val="100000"/>
              </a:lnSpc>
            </a:pPr>
            <a:r>
              <a:rPr lang="en-US" sz="2100" b="1">
                <a:solidFill>
                  <a:srgbClr val="FFFFFF"/>
                </a:solidFill>
                <a:latin typeface="Poppins"/>
                <a:cs typeface="Poppins"/>
              </a:rPr>
              <a:t>Type your paper code on a computer the same day.</a:t>
            </a:r>
          </a:p>
        </p:txBody>
      </p:sp>
      <p:pic>
        <p:nvPicPr>
          <p:cNvPr id="20" name="!!script" descr="script-mantikikwanzasintaksiabaaday.png"/>
          <p:cNvPicPr>
            <a:picLocks noChangeAspect="1"/>
          </p:cNvPicPr>
          <p:nvPr/>
        </p:nvPicPr>
        <p:blipFill>
          <a:blip r:embed="rId5"/>
          <a:stretch>
            <a:fillRect/>
          </a:stretch>
        </p:blipFill>
        <p:spPr>
          <a:xfrm>
            <a:off x="584200" y="5886450"/>
            <a:ext cx="3883025" cy="628650"/>
          </a:xfrm>
          <a:prstGeom prst="rect">
            <a:avLst/>
          </a:prstGeom>
        </p:spPr>
      </p:pic>
      <p:sp>
        <p:nvSpPr>
          <p:cNvPr id="21" name="!!st1"/>
          <p:cNvSpPr/>
          <p:nvPr/>
        </p:nvSpPr>
        <p:spPr>
          <a:xfrm rot="21240000">
            <a:off x="10456726" y="4875530"/>
            <a:ext cx="930548" cy="408940"/>
          </a:xfrm>
          <a:prstGeom prst="roundRect">
            <a:avLst>
              <a:gd name="adj" fmla="val 18633"/>
            </a:avLst>
          </a:prstGeom>
          <a:solidFill>
            <a:srgbClr val="E8603A"/>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400" b="1">
                <a:solidFill>
                  <a:srgbClr val="FFFFFF"/>
                </a:solidFill>
                <a:latin typeface="Poppins"/>
                <a:cs typeface="Poppins"/>
              </a:rPr>
              <a:t>Somo</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slow">
        <p:fade/>
      </p:transition>
    </mc:Fallback>
  </mc:AlternateContent>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ROUND 02 / 06</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2616970"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num"/>
          <p:cNvSpPr txBox="1"/>
          <p:nvPr/>
        </p:nvSpPr>
        <p:spPr>
          <a:xfrm>
            <a:off x="7874000" y="3556000"/>
            <a:ext cx="3810000" cy="2540000"/>
          </a:xfrm>
          <a:prstGeom prst="rect">
            <a:avLst/>
          </a:prstGeom>
          <a:noFill/>
        </p:spPr>
        <p:txBody>
          <a:bodyPr wrap="square" lIns="0" rIns="0" tIns="0" bIns="0" anchor="t">
            <a:noAutofit/>
          </a:bodyPr>
          <a:lstStyle/>
          <a:p>
            <a:pPr algn="r">
              <a:lnSpc>
                <a:spcPct val="85000"/>
              </a:lnSpc>
            </a:pPr>
            <a:r>
              <a:rPr lang="en-US" sz="16500" b="1">
                <a:ln w="22225">
                  <a:solidFill>
                    <a:srgbClr val="BAC3D6"/>
                  </a:solidFill>
                </a:ln>
                <a:noFill/>
                <a:latin typeface="Poppins"/>
                <a:cs typeface="Poppins"/>
              </a:rPr>
              <a:t>02</a:t>
            </a:r>
          </a:p>
        </p:txBody>
      </p:sp>
      <p:pic>
        <p:nvPicPr>
          <p:cNvPr id="13" name="!!art" descr="art-memory.png"/>
          <p:cNvPicPr>
            <a:picLocks noChangeAspect="1"/>
          </p:cNvPicPr>
          <p:nvPr/>
        </p:nvPicPr>
        <p:blipFill>
          <a:blip r:embed="rId4"/>
          <a:stretch>
            <a:fillRect/>
          </a:stretch>
        </p:blipFill>
        <p:spPr>
          <a:xfrm>
            <a:off x="7302500" y="825500"/>
            <a:ext cx="4279900" cy="3035300"/>
          </a:xfrm>
          <a:prstGeom prst="rect">
            <a:avLst/>
          </a:prstGeom>
        </p:spPr>
      </p:pic>
      <p:sp>
        <p:nvSpPr>
          <p:cNvPr id="14" name="!!t1"/>
          <p:cNvSpPr txBox="1"/>
          <p:nvPr/>
        </p:nvSpPr>
        <p:spPr>
          <a:xfrm>
            <a:off x="698500" y="952500"/>
            <a:ext cx="6985000" cy="757936"/>
          </a:xfrm>
          <a:prstGeom prst="rect">
            <a:avLst/>
          </a:prstGeom>
          <a:noFill/>
        </p:spPr>
        <p:txBody>
          <a:bodyPr wrap="square" lIns="0" rIns="0" tIns="0" bIns="0" anchor="t">
            <a:noAutofit/>
          </a:bodyPr>
          <a:lstStyle/>
          <a:p>
            <a:pPr algn="l">
              <a:lnSpc>
                <a:spcPct val="95000"/>
              </a:lnSpc>
            </a:pPr>
            <a:r>
              <a:rPr lang="en-US" sz="4600" b="1">
                <a:solidFill>
                  <a:srgbClr val="0B1E3F"/>
                </a:solidFill>
                <a:latin typeface="Poppins"/>
                <a:cs typeface="Poppins"/>
              </a:rPr>
              <a:t>Memorise it</a:t>
            </a:r>
          </a:p>
        </p:txBody>
      </p:sp>
      <p:sp>
        <p:nvSpPr>
          <p:cNvPr id="15" name="!!t2"/>
          <p:cNvSpPr txBox="1"/>
          <p:nvPr/>
        </p:nvSpPr>
        <p:spPr>
          <a:xfrm>
            <a:off x="698500" y="1583436"/>
            <a:ext cx="6985000" cy="757936"/>
          </a:xfrm>
          <a:prstGeom prst="rect">
            <a:avLst/>
          </a:prstGeom>
          <a:noFill/>
        </p:spPr>
        <p:txBody>
          <a:bodyPr wrap="square" lIns="0" rIns="0" tIns="0" bIns="0" anchor="t">
            <a:noAutofit/>
          </a:bodyPr>
          <a:lstStyle/>
          <a:p>
            <a:pPr algn="l">
              <a:lnSpc>
                <a:spcPct val="95000"/>
              </a:lnSpc>
            </a:pPr>
            <a:r>
              <a:rPr lang="en-US" sz="4600" b="1">
                <a:solidFill>
                  <a:srgbClr val="E8603A"/>
                </a:solidFill>
                <a:latin typeface="Poppins"/>
                <a:cs typeface="Poppins"/>
              </a:rPr>
              <a:t>vs find it.</a:t>
            </a:r>
          </a:p>
        </p:txBody>
      </p:sp>
      <p:sp>
        <p:nvSpPr>
          <p:cNvPr id="16" name="!!c0"/>
          <p:cNvSpPr/>
          <p:nvPr/>
        </p:nvSpPr>
        <p:spPr>
          <a:xfrm>
            <a:off x="698500" y="2984500"/>
            <a:ext cx="3238500" cy="1841500"/>
          </a:xfrm>
          <a:prstGeom prst="roundRect">
            <a:avLst>
              <a:gd name="adj" fmla="val 6896"/>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7" name="!!c0l"/>
          <p:cNvSpPr txBox="1"/>
          <p:nvPr/>
        </p:nvSpPr>
        <p:spPr>
          <a:xfrm>
            <a:off x="9144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5C626E"/>
                </a:solidFill>
                <a:latin typeface="Poppins SemiBold"/>
                <a:cs typeface="Poppins SemiBold"/>
              </a:rPr>
              <a:t>LIFE IN UNI</a:t>
            </a:r>
          </a:p>
        </p:txBody>
      </p:sp>
      <p:sp>
        <p:nvSpPr>
          <p:cNvPr id="18" name="!!c0t"/>
          <p:cNvSpPr txBox="1"/>
          <p:nvPr/>
        </p:nvSpPr>
        <p:spPr>
          <a:xfrm>
            <a:off x="914400" y="3492500"/>
            <a:ext cx="2857500" cy="1270000"/>
          </a:xfrm>
          <a:prstGeom prst="rect">
            <a:avLst/>
          </a:prstGeom>
          <a:noFill/>
        </p:spPr>
        <p:txBody>
          <a:bodyPr wrap="square" lIns="0" rIns="0" tIns="0" bIns="0" anchor="t">
            <a:noAutofit/>
          </a:bodyPr>
          <a:lstStyle/>
          <a:p>
            <a:pPr algn="l">
              <a:lnSpc>
                <a:spcPct val="110000"/>
              </a:lnSpc>
            </a:pPr>
            <a:r>
              <a:rPr lang="en-US" sz="1500" b="0">
                <a:solidFill>
                  <a:srgbClr val="5C626E"/>
                </a:solidFill>
                <a:latin typeface="Poppins"/>
                <a:cs typeface="Poppins"/>
              </a:rPr>
              <a:t>Exams reward cramming definitions word for word.</a:t>
            </a:r>
          </a:p>
        </p:txBody>
      </p:sp>
      <p:sp>
        <p:nvSpPr>
          <p:cNvPr id="19" name="!!c1"/>
          <p:cNvSpPr/>
          <p:nvPr/>
        </p:nvSpPr>
        <p:spPr>
          <a:xfrm>
            <a:off x="4191000" y="2984500"/>
            <a:ext cx="3238500" cy="1841500"/>
          </a:xfrm>
          <a:prstGeom prst="roundRect">
            <a:avLst>
              <a:gd name="adj" fmla="val 6896"/>
            </a:avLst>
          </a:prstGeom>
          <a:solidFill>
            <a:srgbClr val="FFFFFF"/>
          </a:solidFill>
          <a:ln w="15875">
            <a:solidFill>
              <a:srgbClr val="0B1E3F"/>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0" name="!!c1l"/>
          <p:cNvSpPr txBox="1"/>
          <p:nvPr/>
        </p:nvSpPr>
        <p:spPr>
          <a:xfrm>
            <a:off x="44069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E8603A"/>
                </a:solidFill>
                <a:latin typeface="Poppins SemiBold"/>
                <a:cs typeface="Poppins SemiBold"/>
              </a:rPr>
              <a:t>REAL WORLD IN TECH</a:t>
            </a:r>
          </a:p>
        </p:txBody>
      </p:sp>
      <p:sp>
        <p:nvSpPr>
          <p:cNvPr id="21" name="!!c1t"/>
          <p:cNvSpPr txBox="1"/>
          <p:nvPr/>
        </p:nvSpPr>
        <p:spPr>
          <a:xfrm>
            <a:off x="4406900" y="3492500"/>
            <a:ext cx="2857500" cy="1270000"/>
          </a:xfrm>
          <a:prstGeom prst="rect">
            <a:avLst/>
          </a:prstGeom>
          <a:noFill/>
        </p:spPr>
        <p:txBody>
          <a:bodyPr wrap="square" lIns="0" rIns="0" tIns="0" bIns="0" anchor="t">
            <a:noAutofit/>
          </a:bodyPr>
          <a:lstStyle/>
          <a:p>
            <a:pPr algn="l">
              <a:lnSpc>
                <a:spcPct val="110000"/>
              </a:lnSpc>
            </a:pPr>
            <a:r>
              <a:rPr lang="en-US" sz="1500" b="1">
                <a:solidFill>
                  <a:srgbClr val="0B1E3F"/>
                </a:solidFill>
                <a:latin typeface="Poppins"/>
                <a:cs typeface="Poppins"/>
              </a:rPr>
              <a:t>Nobody memorises everything. Seniors search, read docs and ask all day.</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ROUND 02 / 06</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um"/>
          <p:cNvSpPr txBox="1"/>
          <p:nvPr/>
        </p:nvSpPr>
        <p:spPr>
          <a:xfrm>
            <a:off x="7874000" y="3556000"/>
            <a:ext cx="3810000" cy="2540000"/>
          </a:xfrm>
          <a:prstGeom prst="rect">
            <a:avLst/>
          </a:prstGeom>
          <a:noFill/>
        </p:spPr>
        <p:txBody>
          <a:bodyPr wrap="square" lIns="0" rIns="0" tIns="0" bIns="0" anchor="t">
            <a:noAutofit/>
          </a:bodyPr>
          <a:lstStyle/>
          <a:p>
            <a:pPr algn="r">
              <a:lnSpc>
                <a:spcPct val="85000"/>
              </a:lnSpc>
            </a:pPr>
            <a:r>
              <a:rPr lang="en-US" sz="16500" b="1">
                <a:ln w="22225">
                  <a:solidFill>
                    <a:srgbClr val="BAC3D6"/>
                  </a:solidFill>
                </a:ln>
                <a:noFill/>
                <a:latin typeface="Poppins"/>
                <a:cs typeface="Poppins"/>
              </a:rPr>
              <a:t>02</a:t>
            </a:r>
          </a:p>
        </p:txBody>
      </p:sp>
      <p:pic>
        <p:nvPicPr>
          <p:cNvPr id="7" name="!!art" descr="art-memory.png"/>
          <p:cNvPicPr>
            <a:picLocks noChangeAspect="1"/>
          </p:cNvPicPr>
          <p:nvPr/>
        </p:nvPicPr>
        <p:blipFill>
          <a:blip r:embed="rId4"/>
          <a:stretch>
            <a:fillRect/>
          </a:stretch>
        </p:blipFill>
        <p:spPr>
          <a:xfrm>
            <a:off x="7302500" y="825500"/>
            <a:ext cx="4279900" cy="3035300"/>
          </a:xfrm>
          <a:prstGeom prst="rect">
            <a:avLst/>
          </a:prstGeom>
        </p:spPr>
      </p:pic>
      <p:sp>
        <p:nvSpPr>
          <p:cNvPr id="8" name="!!t1"/>
          <p:cNvSpPr txBox="1"/>
          <p:nvPr/>
        </p:nvSpPr>
        <p:spPr>
          <a:xfrm>
            <a:off x="698500" y="952500"/>
            <a:ext cx="6985000" cy="757936"/>
          </a:xfrm>
          <a:prstGeom prst="rect">
            <a:avLst/>
          </a:prstGeom>
          <a:noFill/>
        </p:spPr>
        <p:txBody>
          <a:bodyPr wrap="square" lIns="0" rIns="0" tIns="0" bIns="0" anchor="t">
            <a:noAutofit/>
          </a:bodyPr>
          <a:lstStyle/>
          <a:p>
            <a:pPr algn="l">
              <a:lnSpc>
                <a:spcPct val="95000"/>
              </a:lnSpc>
            </a:pPr>
            <a:r>
              <a:rPr lang="en-US" sz="4600" b="1">
                <a:solidFill>
                  <a:srgbClr val="0B1E3F"/>
                </a:solidFill>
                <a:latin typeface="Poppins"/>
                <a:cs typeface="Poppins"/>
              </a:rPr>
              <a:t>Memorise it</a:t>
            </a:r>
          </a:p>
        </p:txBody>
      </p:sp>
      <p:sp>
        <p:nvSpPr>
          <p:cNvPr id="9" name="!!t2"/>
          <p:cNvSpPr txBox="1"/>
          <p:nvPr/>
        </p:nvSpPr>
        <p:spPr>
          <a:xfrm>
            <a:off x="698500" y="1583436"/>
            <a:ext cx="6985000" cy="757936"/>
          </a:xfrm>
          <a:prstGeom prst="rect">
            <a:avLst/>
          </a:prstGeom>
          <a:noFill/>
        </p:spPr>
        <p:txBody>
          <a:bodyPr wrap="square" lIns="0" rIns="0" tIns="0" bIns="0" anchor="t">
            <a:noAutofit/>
          </a:bodyPr>
          <a:lstStyle/>
          <a:p>
            <a:pPr algn="l">
              <a:lnSpc>
                <a:spcPct val="95000"/>
              </a:lnSpc>
            </a:pPr>
            <a:r>
              <a:rPr lang="en-US" sz="4600" b="1">
                <a:solidFill>
                  <a:srgbClr val="E8603A"/>
                </a:solidFill>
                <a:latin typeface="Poppins"/>
                <a:cs typeface="Poppins"/>
              </a:rPr>
              <a:t>vs find it.</a:t>
            </a:r>
          </a:p>
        </p:txBody>
      </p:sp>
      <p:sp>
        <p:nvSpPr>
          <p:cNvPr id="10" name="!!c0"/>
          <p:cNvSpPr/>
          <p:nvPr/>
        </p:nvSpPr>
        <p:spPr>
          <a:xfrm>
            <a:off x="698500" y="2984500"/>
            <a:ext cx="3238500" cy="1841500"/>
          </a:xfrm>
          <a:prstGeom prst="roundRect">
            <a:avLst>
              <a:gd name="adj" fmla="val 6896"/>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c0l"/>
          <p:cNvSpPr txBox="1"/>
          <p:nvPr/>
        </p:nvSpPr>
        <p:spPr>
          <a:xfrm>
            <a:off x="9144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5C626E"/>
                </a:solidFill>
                <a:latin typeface="Poppins SemiBold"/>
                <a:cs typeface="Poppins SemiBold"/>
              </a:rPr>
              <a:t>LIFE IN UNI</a:t>
            </a:r>
          </a:p>
        </p:txBody>
      </p:sp>
      <p:sp>
        <p:nvSpPr>
          <p:cNvPr id="12" name="!!c0t"/>
          <p:cNvSpPr txBox="1"/>
          <p:nvPr/>
        </p:nvSpPr>
        <p:spPr>
          <a:xfrm>
            <a:off x="914400" y="3492500"/>
            <a:ext cx="2857500" cy="1270000"/>
          </a:xfrm>
          <a:prstGeom prst="rect">
            <a:avLst/>
          </a:prstGeom>
          <a:noFill/>
        </p:spPr>
        <p:txBody>
          <a:bodyPr wrap="square" lIns="0" rIns="0" tIns="0" bIns="0" anchor="t">
            <a:noAutofit/>
          </a:bodyPr>
          <a:lstStyle/>
          <a:p>
            <a:pPr algn="l">
              <a:lnSpc>
                <a:spcPct val="110000"/>
              </a:lnSpc>
            </a:pPr>
            <a:r>
              <a:rPr lang="en-US" sz="1500" b="0">
                <a:solidFill>
                  <a:srgbClr val="5C626E"/>
                </a:solidFill>
                <a:latin typeface="Poppins"/>
                <a:cs typeface="Poppins"/>
              </a:rPr>
              <a:t>Exams reward cramming definitions word for word.</a:t>
            </a:r>
          </a:p>
        </p:txBody>
      </p:sp>
      <p:sp>
        <p:nvSpPr>
          <p:cNvPr id="13" name="!!c1"/>
          <p:cNvSpPr/>
          <p:nvPr/>
        </p:nvSpPr>
        <p:spPr>
          <a:xfrm>
            <a:off x="4191000" y="2984500"/>
            <a:ext cx="3238500" cy="1841500"/>
          </a:xfrm>
          <a:prstGeom prst="roundRect">
            <a:avLst>
              <a:gd name="adj" fmla="val 6896"/>
            </a:avLst>
          </a:prstGeom>
          <a:solidFill>
            <a:srgbClr val="FFFFFF"/>
          </a:solidFill>
          <a:ln w="15875">
            <a:solidFill>
              <a:srgbClr val="0B1E3F"/>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4" name="!!c1l"/>
          <p:cNvSpPr txBox="1"/>
          <p:nvPr/>
        </p:nvSpPr>
        <p:spPr>
          <a:xfrm>
            <a:off x="44069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E8603A"/>
                </a:solidFill>
                <a:latin typeface="Poppins SemiBold"/>
                <a:cs typeface="Poppins SemiBold"/>
              </a:rPr>
              <a:t>REAL WORLD IN TECH</a:t>
            </a:r>
          </a:p>
        </p:txBody>
      </p:sp>
      <p:sp>
        <p:nvSpPr>
          <p:cNvPr id="15" name="!!c1t"/>
          <p:cNvSpPr txBox="1"/>
          <p:nvPr/>
        </p:nvSpPr>
        <p:spPr>
          <a:xfrm>
            <a:off x="4406900" y="3492500"/>
            <a:ext cx="2857500" cy="1270000"/>
          </a:xfrm>
          <a:prstGeom prst="rect">
            <a:avLst/>
          </a:prstGeom>
          <a:noFill/>
        </p:spPr>
        <p:txBody>
          <a:bodyPr wrap="square" lIns="0" rIns="0" tIns="0" bIns="0" anchor="t">
            <a:noAutofit/>
          </a:bodyPr>
          <a:lstStyle/>
          <a:p>
            <a:pPr algn="l">
              <a:lnSpc>
                <a:spcPct val="110000"/>
              </a:lnSpc>
            </a:pPr>
            <a:r>
              <a:rPr lang="en-US" sz="1500" b="1">
                <a:solidFill>
                  <a:srgbClr val="0B1E3F"/>
                </a:solidFill>
                <a:latin typeface="Poppins"/>
                <a:cs typeface="Poppins"/>
              </a:rPr>
              <a:t>Nobody memorises everything. Seniors search, read docs and ask all day.</a:t>
            </a:r>
          </a:p>
        </p:txBody>
      </p:sp>
      <p:sp>
        <p:nvSpPr>
          <p:cNvPr id="16" name="!!navy"/>
          <p:cNvSpPr/>
          <p:nvPr/>
        </p:nvSpPr>
        <p:spPr>
          <a:xfrm>
            <a:off x="0" y="5080000"/>
            <a:ext cx="12192000" cy="17907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7" name="!!orangeline"/>
          <p:cNvSpPr/>
          <p:nvPr/>
        </p:nvSpPr>
        <p:spPr>
          <a:xfrm>
            <a:off x="0" y="50482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8" name="!!foot"/>
          <p:cNvSpPr txBox="1"/>
          <p:nvPr/>
        </p:nvSpPr>
        <p:spPr>
          <a:xfrm>
            <a:off x="698500" y="5270500"/>
            <a:ext cx="6350000" cy="182880"/>
          </a:xfrm>
          <a:prstGeom prst="rect">
            <a:avLst/>
          </a:prstGeom>
          <a:noFill/>
        </p:spPr>
        <p:txBody>
          <a:bodyPr wrap="square" lIns="0" rIns="0" tIns="0" bIns="0" anchor="t">
            <a:noAutofit/>
          </a:bodyPr>
          <a:lstStyle/>
          <a:p>
            <a:pPr algn="l">
              <a:lnSpc>
                <a:spcPct val="100000"/>
              </a:lnSpc>
            </a:pPr>
            <a:r>
              <a:rPr lang="en-US" sz="900" b="0" spc="288">
                <a:solidFill>
                  <a:srgbClr val="BECAE2"/>
                </a:solidFill>
                <a:latin typeface="Poppins SemiBold"/>
                <a:cs typeface="Poppins SemiBold"/>
              </a:rPr>
              <a:t>STILL IN SCHOOL? DO THIS</a:t>
            </a:r>
          </a:p>
        </p:txBody>
      </p:sp>
      <p:sp>
        <p:nvSpPr>
          <p:cNvPr id="19" name="!!tip"/>
          <p:cNvSpPr txBox="1"/>
          <p:nvPr/>
        </p:nvSpPr>
        <p:spPr>
          <a:xfrm>
            <a:off x="698500" y="5524500"/>
            <a:ext cx="9525000" cy="381000"/>
          </a:xfrm>
          <a:prstGeom prst="rect">
            <a:avLst/>
          </a:prstGeom>
          <a:noFill/>
        </p:spPr>
        <p:txBody>
          <a:bodyPr wrap="square" lIns="0" rIns="0" tIns="0" bIns="0" anchor="t">
            <a:noAutofit/>
          </a:bodyPr>
          <a:lstStyle/>
          <a:p>
            <a:pPr algn="l">
              <a:lnSpc>
                <a:spcPct val="100000"/>
              </a:lnSpc>
            </a:pPr>
            <a:r>
              <a:rPr lang="en-US" sz="2100" b="1">
                <a:solidFill>
                  <a:srgbClr val="FFFFFF"/>
                </a:solidFill>
                <a:latin typeface="Poppins"/>
                <a:cs typeface="Poppins"/>
              </a:rPr>
              <a:t>Practise reading official docs, not only notes.</a:t>
            </a:r>
          </a:p>
        </p:txBody>
      </p:sp>
      <p:pic>
        <p:nvPicPr>
          <p:cNvPr id="20" name="!!script" descr="script-hakunaanayekaririkilakitu.png"/>
          <p:cNvPicPr>
            <a:picLocks noChangeAspect="1"/>
          </p:cNvPicPr>
          <p:nvPr/>
        </p:nvPicPr>
        <p:blipFill>
          <a:blip r:embed="rId5"/>
          <a:stretch>
            <a:fillRect/>
          </a:stretch>
        </p:blipFill>
        <p:spPr>
          <a:xfrm>
            <a:off x="584200" y="5886450"/>
            <a:ext cx="3314700" cy="631825"/>
          </a:xfrm>
          <a:prstGeom prst="rect">
            <a:avLst/>
          </a:prstGeom>
        </p:spPr>
      </p:pic>
      <p:sp>
        <p:nvSpPr>
          <p:cNvPr id="21" name="!!st1"/>
          <p:cNvSpPr/>
          <p:nvPr/>
        </p:nvSpPr>
        <p:spPr>
          <a:xfrm rot="21240000">
            <a:off x="10456726" y="4875530"/>
            <a:ext cx="930548" cy="408940"/>
          </a:xfrm>
          <a:prstGeom prst="roundRect">
            <a:avLst>
              <a:gd name="adj" fmla="val 18633"/>
            </a:avLst>
          </a:prstGeom>
          <a:solidFill>
            <a:srgbClr val="E8603A"/>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400" b="1">
                <a:solidFill>
                  <a:srgbClr val="FFFFFF"/>
                </a:solidFill>
                <a:latin typeface="Poppins"/>
                <a:cs typeface="Poppins"/>
              </a:rPr>
              <a:t>Somo</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slow">
        <p:fade/>
      </p:transition>
    </mc:Fallback>
  </mc:AlternateContent>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ROUND 03 / 06</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3271212"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num"/>
          <p:cNvSpPr txBox="1"/>
          <p:nvPr/>
        </p:nvSpPr>
        <p:spPr>
          <a:xfrm>
            <a:off x="7874000" y="3556000"/>
            <a:ext cx="3810000" cy="2540000"/>
          </a:xfrm>
          <a:prstGeom prst="rect">
            <a:avLst/>
          </a:prstGeom>
          <a:noFill/>
        </p:spPr>
        <p:txBody>
          <a:bodyPr wrap="square" lIns="0" rIns="0" tIns="0" bIns="0" anchor="t">
            <a:noAutofit/>
          </a:bodyPr>
          <a:lstStyle/>
          <a:p>
            <a:pPr algn="r">
              <a:lnSpc>
                <a:spcPct val="85000"/>
              </a:lnSpc>
            </a:pPr>
            <a:r>
              <a:rPr lang="en-US" sz="16500" b="1">
                <a:ln w="22225">
                  <a:solidFill>
                    <a:srgbClr val="BAC3D6"/>
                  </a:solidFill>
                </a:ln>
                <a:noFill/>
                <a:latin typeface="Poppins"/>
                <a:cs typeface="Poppins"/>
              </a:rPr>
              <a:t>03</a:t>
            </a:r>
          </a:p>
        </p:txBody>
      </p:sp>
      <p:pic>
        <p:nvPicPr>
          <p:cNvPr id="13" name="!!art" descr="art-git.png"/>
          <p:cNvPicPr>
            <a:picLocks noChangeAspect="1"/>
          </p:cNvPicPr>
          <p:nvPr/>
        </p:nvPicPr>
        <p:blipFill>
          <a:blip r:embed="rId4"/>
          <a:stretch>
            <a:fillRect/>
          </a:stretch>
        </p:blipFill>
        <p:spPr>
          <a:xfrm>
            <a:off x="7302500" y="825500"/>
            <a:ext cx="4279900" cy="3035300"/>
          </a:xfrm>
          <a:prstGeom prst="rect">
            <a:avLst/>
          </a:prstGeom>
        </p:spPr>
      </p:pic>
      <p:sp>
        <p:nvSpPr>
          <p:cNvPr id="14" name="!!t1"/>
          <p:cNvSpPr txBox="1"/>
          <p:nvPr/>
        </p:nvSpPr>
        <p:spPr>
          <a:xfrm>
            <a:off x="698500" y="952500"/>
            <a:ext cx="6985000" cy="757936"/>
          </a:xfrm>
          <a:prstGeom prst="rect">
            <a:avLst/>
          </a:prstGeom>
          <a:noFill/>
        </p:spPr>
        <p:txBody>
          <a:bodyPr wrap="square" lIns="0" rIns="0" tIns="0" bIns="0" anchor="t">
            <a:noAutofit/>
          </a:bodyPr>
          <a:lstStyle/>
          <a:p>
            <a:pPr algn="l">
              <a:lnSpc>
                <a:spcPct val="95000"/>
              </a:lnSpc>
            </a:pPr>
            <a:r>
              <a:rPr lang="en-US" sz="4600" b="1">
                <a:solidFill>
                  <a:srgbClr val="0B1E3F"/>
                </a:solidFill>
                <a:latin typeface="Poppins"/>
                <a:cs typeface="Poppins"/>
              </a:rPr>
              <a:t>Group work</a:t>
            </a:r>
          </a:p>
        </p:txBody>
      </p:sp>
      <p:sp>
        <p:nvSpPr>
          <p:cNvPr id="15" name="!!t2"/>
          <p:cNvSpPr txBox="1"/>
          <p:nvPr/>
        </p:nvSpPr>
        <p:spPr>
          <a:xfrm>
            <a:off x="698500" y="1583436"/>
            <a:ext cx="6985000" cy="757936"/>
          </a:xfrm>
          <a:prstGeom prst="rect">
            <a:avLst/>
          </a:prstGeom>
          <a:noFill/>
        </p:spPr>
        <p:txBody>
          <a:bodyPr wrap="square" lIns="0" rIns="0" tIns="0" bIns="0" anchor="t">
            <a:noAutofit/>
          </a:bodyPr>
          <a:lstStyle/>
          <a:p>
            <a:pPr algn="l">
              <a:lnSpc>
                <a:spcPct val="95000"/>
              </a:lnSpc>
            </a:pPr>
            <a:r>
              <a:rPr lang="en-US" sz="4600" b="1">
                <a:solidFill>
                  <a:srgbClr val="E8603A"/>
                </a:solidFill>
                <a:latin typeface="Poppins"/>
                <a:cs typeface="Poppins"/>
              </a:rPr>
              <a:t>vs teamwork.</a:t>
            </a:r>
          </a:p>
        </p:txBody>
      </p:sp>
      <p:sp>
        <p:nvSpPr>
          <p:cNvPr id="16" name="!!c0"/>
          <p:cNvSpPr/>
          <p:nvPr/>
        </p:nvSpPr>
        <p:spPr>
          <a:xfrm>
            <a:off x="698500" y="2984500"/>
            <a:ext cx="3238500" cy="1841500"/>
          </a:xfrm>
          <a:prstGeom prst="roundRect">
            <a:avLst>
              <a:gd name="adj" fmla="val 6896"/>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7" name="!!c0l"/>
          <p:cNvSpPr txBox="1"/>
          <p:nvPr/>
        </p:nvSpPr>
        <p:spPr>
          <a:xfrm>
            <a:off x="9144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5C626E"/>
                </a:solidFill>
                <a:latin typeface="Poppins SemiBold"/>
                <a:cs typeface="Poppins SemiBold"/>
              </a:rPr>
              <a:t>LIFE IN UNI</a:t>
            </a:r>
          </a:p>
        </p:txBody>
      </p:sp>
      <p:sp>
        <p:nvSpPr>
          <p:cNvPr id="18" name="!!c0t"/>
          <p:cNvSpPr txBox="1"/>
          <p:nvPr/>
        </p:nvSpPr>
        <p:spPr>
          <a:xfrm>
            <a:off x="914400" y="3492500"/>
            <a:ext cx="2857500" cy="1270000"/>
          </a:xfrm>
          <a:prstGeom prst="rect">
            <a:avLst/>
          </a:prstGeom>
          <a:noFill/>
        </p:spPr>
        <p:txBody>
          <a:bodyPr wrap="square" lIns="0" rIns="0" tIns="0" bIns="0" anchor="t">
            <a:noAutofit/>
          </a:bodyPr>
          <a:lstStyle/>
          <a:p>
            <a:pPr algn="l">
              <a:lnSpc>
                <a:spcPct val="110000"/>
              </a:lnSpc>
            </a:pPr>
            <a:r>
              <a:rPr lang="en-US" sz="1500" b="0">
                <a:solidFill>
                  <a:srgbClr val="5C626E"/>
                </a:solidFill>
                <a:latin typeface="Poppins"/>
                <a:cs typeface="Poppins"/>
              </a:rPr>
              <a:t>One person does the whole group work. The rest just add their names.</a:t>
            </a:r>
          </a:p>
        </p:txBody>
      </p:sp>
      <p:sp>
        <p:nvSpPr>
          <p:cNvPr id="19" name="!!c1"/>
          <p:cNvSpPr/>
          <p:nvPr/>
        </p:nvSpPr>
        <p:spPr>
          <a:xfrm>
            <a:off x="4191000" y="2984500"/>
            <a:ext cx="3238500" cy="1841500"/>
          </a:xfrm>
          <a:prstGeom prst="roundRect">
            <a:avLst>
              <a:gd name="adj" fmla="val 6896"/>
            </a:avLst>
          </a:prstGeom>
          <a:solidFill>
            <a:srgbClr val="FFFFFF"/>
          </a:solidFill>
          <a:ln w="15875">
            <a:solidFill>
              <a:srgbClr val="0B1E3F"/>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0" name="!!c1l"/>
          <p:cNvSpPr txBox="1"/>
          <p:nvPr/>
        </p:nvSpPr>
        <p:spPr>
          <a:xfrm>
            <a:off x="44069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E8603A"/>
                </a:solidFill>
                <a:latin typeface="Poppins SemiBold"/>
                <a:cs typeface="Poppins SemiBold"/>
              </a:rPr>
              <a:t>REAL WORLD IN TECH</a:t>
            </a:r>
          </a:p>
        </p:txBody>
      </p:sp>
      <p:sp>
        <p:nvSpPr>
          <p:cNvPr id="21" name="!!c1t"/>
          <p:cNvSpPr txBox="1"/>
          <p:nvPr/>
        </p:nvSpPr>
        <p:spPr>
          <a:xfrm>
            <a:off x="4406900" y="3492500"/>
            <a:ext cx="2857500" cy="1270000"/>
          </a:xfrm>
          <a:prstGeom prst="rect">
            <a:avLst/>
          </a:prstGeom>
          <a:noFill/>
        </p:spPr>
        <p:txBody>
          <a:bodyPr wrap="square" lIns="0" rIns="0" tIns="0" bIns="0" anchor="t">
            <a:noAutofit/>
          </a:bodyPr>
          <a:lstStyle/>
          <a:p>
            <a:pPr algn="l">
              <a:lnSpc>
                <a:spcPct val="110000"/>
              </a:lnSpc>
            </a:pPr>
            <a:r>
              <a:rPr lang="en-US" sz="1500" b="1">
                <a:solidFill>
                  <a:srgbClr val="0B1E3F"/>
                </a:solidFill>
                <a:latin typeface="Poppins"/>
                <a:cs typeface="Poppins"/>
              </a:rPr>
              <a:t>Everyone ships. Git and code review show exactly who did what.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ROUND 03 / 06</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um"/>
          <p:cNvSpPr txBox="1"/>
          <p:nvPr/>
        </p:nvSpPr>
        <p:spPr>
          <a:xfrm>
            <a:off x="7874000" y="3556000"/>
            <a:ext cx="3810000" cy="2540000"/>
          </a:xfrm>
          <a:prstGeom prst="rect">
            <a:avLst/>
          </a:prstGeom>
          <a:noFill/>
        </p:spPr>
        <p:txBody>
          <a:bodyPr wrap="square" lIns="0" rIns="0" tIns="0" bIns="0" anchor="t">
            <a:noAutofit/>
          </a:bodyPr>
          <a:lstStyle/>
          <a:p>
            <a:pPr algn="r">
              <a:lnSpc>
                <a:spcPct val="85000"/>
              </a:lnSpc>
            </a:pPr>
            <a:r>
              <a:rPr lang="en-US" sz="16500" b="1">
                <a:ln w="22225">
                  <a:solidFill>
                    <a:srgbClr val="BAC3D6"/>
                  </a:solidFill>
                </a:ln>
                <a:noFill/>
                <a:latin typeface="Poppins"/>
                <a:cs typeface="Poppins"/>
              </a:rPr>
              <a:t>03</a:t>
            </a:r>
          </a:p>
        </p:txBody>
      </p:sp>
      <p:pic>
        <p:nvPicPr>
          <p:cNvPr id="7" name="!!art" descr="art-git.png"/>
          <p:cNvPicPr>
            <a:picLocks noChangeAspect="1"/>
          </p:cNvPicPr>
          <p:nvPr/>
        </p:nvPicPr>
        <p:blipFill>
          <a:blip r:embed="rId4"/>
          <a:stretch>
            <a:fillRect/>
          </a:stretch>
        </p:blipFill>
        <p:spPr>
          <a:xfrm>
            <a:off x="7302500" y="825500"/>
            <a:ext cx="4279900" cy="3035300"/>
          </a:xfrm>
          <a:prstGeom prst="rect">
            <a:avLst/>
          </a:prstGeom>
        </p:spPr>
      </p:pic>
      <p:sp>
        <p:nvSpPr>
          <p:cNvPr id="8" name="!!t1"/>
          <p:cNvSpPr txBox="1"/>
          <p:nvPr/>
        </p:nvSpPr>
        <p:spPr>
          <a:xfrm>
            <a:off x="698500" y="952500"/>
            <a:ext cx="6985000" cy="757936"/>
          </a:xfrm>
          <a:prstGeom prst="rect">
            <a:avLst/>
          </a:prstGeom>
          <a:noFill/>
        </p:spPr>
        <p:txBody>
          <a:bodyPr wrap="square" lIns="0" rIns="0" tIns="0" bIns="0" anchor="t">
            <a:noAutofit/>
          </a:bodyPr>
          <a:lstStyle/>
          <a:p>
            <a:pPr algn="l">
              <a:lnSpc>
                <a:spcPct val="95000"/>
              </a:lnSpc>
            </a:pPr>
            <a:r>
              <a:rPr lang="en-US" sz="4600" b="1">
                <a:solidFill>
                  <a:srgbClr val="0B1E3F"/>
                </a:solidFill>
                <a:latin typeface="Poppins"/>
                <a:cs typeface="Poppins"/>
              </a:rPr>
              <a:t>Group work</a:t>
            </a:r>
          </a:p>
        </p:txBody>
      </p:sp>
      <p:sp>
        <p:nvSpPr>
          <p:cNvPr id="9" name="!!t2"/>
          <p:cNvSpPr txBox="1"/>
          <p:nvPr/>
        </p:nvSpPr>
        <p:spPr>
          <a:xfrm>
            <a:off x="698500" y="1583436"/>
            <a:ext cx="6985000" cy="757936"/>
          </a:xfrm>
          <a:prstGeom prst="rect">
            <a:avLst/>
          </a:prstGeom>
          <a:noFill/>
        </p:spPr>
        <p:txBody>
          <a:bodyPr wrap="square" lIns="0" rIns="0" tIns="0" bIns="0" anchor="t">
            <a:noAutofit/>
          </a:bodyPr>
          <a:lstStyle/>
          <a:p>
            <a:pPr algn="l">
              <a:lnSpc>
                <a:spcPct val="95000"/>
              </a:lnSpc>
            </a:pPr>
            <a:r>
              <a:rPr lang="en-US" sz="4600" b="1">
                <a:solidFill>
                  <a:srgbClr val="E8603A"/>
                </a:solidFill>
                <a:latin typeface="Poppins"/>
                <a:cs typeface="Poppins"/>
              </a:rPr>
              <a:t>vs teamwork.</a:t>
            </a:r>
          </a:p>
        </p:txBody>
      </p:sp>
      <p:sp>
        <p:nvSpPr>
          <p:cNvPr id="10" name="!!c0"/>
          <p:cNvSpPr/>
          <p:nvPr/>
        </p:nvSpPr>
        <p:spPr>
          <a:xfrm>
            <a:off x="698500" y="2984500"/>
            <a:ext cx="3238500" cy="1841500"/>
          </a:xfrm>
          <a:prstGeom prst="roundRect">
            <a:avLst>
              <a:gd name="adj" fmla="val 6896"/>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c0l"/>
          <p:cNvSpPr txBox="1"/>
          <p:nvPr/>
        </p:nvSpPr>
        <p:spPr>
          <a:xfrm>
            <a:off x="9144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5C626E"/>
                </a:solidFill>
                <a:latin typeface="Poppins SemiBold"/>
                <a:cs typeface="Poppins SemiBold"/>
              </a:rPr>
              <a:t>LIFE IN UNI</a:t>
            </a:r>
          </a:p>
        </p:txBody>
      </p:sp>
      <p:sp>
        <p:nvSpPr>
          <p:cNvPr id="12" name="!!c0t"/>
          <p:cNvSpPr txBox="1"/>
          <p:nvPr/>
        </p:nvSpPr>
        <p:spPr>
          <a:xfrm>
            <a:off x="914400" y="3492500"/>
            <a:ext cx="2857500" cy="1270000"/>
          </a:xfrm>
          <a:prstGeom prst="rect">
            <a:avLst/>
          </a:prstGeom>
          <a:noFill/>
        </p:spPr>
        <p:txBody>
          <a:bodyPr wrap="square" lIns="0" rIns="0" tIns="0" bIns="0" anchor="t">
            <a:noAutofit/>
          </a:bodyPr>
          <a:lstStyle/>
          <a:p>
            <a:pPr algn="l">
              <a:lnSpc>
                <a:spcPct val="110000"/>
              </a:lnSpc>
            </a:pPr>
            <a:r>
              <a:rPr lang="en-US" sz="1500" b="0">
                <a:solidFill>
                  <a:srgbClr val="5C626E"/>
                </a:solidFill>
                <a:latin typeface="Poppins"/>
                <a:cs typeface="Poppins"/>
              </a:rPr>
              <a:t>One person does the whole group work. The rest just add their names.</a:t>
            </a:r>
          </a:p>
        </p:txBody>
      </p:sp>
      <p:sp>
        <p:nvSpPr>
          <p:cNvPr id="13" name="!!c1"/>
          <p:cNvSpPr/>
          <p:nvPr/>
        </p:nvSpPr>
        <p:spPr>
          <a:xfrm>
            <a:off x="4191000" y="2984500"/>
            <a:ext cx="3238500" cy="1841500"/>
          </a:xfrm>
          <a:prstGeom prst="roundRect">
            <a:avLst>
              <a:gd name="adj" fmla="val 6896"/>
            </a:avLst>
          </a:prstGeom>
          <a:solidFill>
            <a:srgbClr val="FFFFFF"/>
          </a:solidFill>
          <a:ln w="15875">
            <a:solidFill>
              <a:srgbClr val="0B1E3F"/>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4" name="!!c1l"/>
          <p:cNvSpPr txBox="1"/>
          <p:nvPr/>
        </p:nvSpPr>
        <p:spPr>
          <a:xfrm>
            <a:off x="44069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E8603A"/>
                </a:solidFill>
                <a:latin typeface="Poppins SemiBold"/>
                <a:cs typeface="Poppins SemiBold"/>
              </a:rPr>
              <a:t>REAL WORLD IN TECH</a:t>
            </a:r>
          </a:p>
        </p:txBody>
      </p:sp>
      <p:sp>
        <p:nvSpPr>
          <p:cNvPr id="15" name="!!c1t"/>
          <p:cNvSpPr txBox="1"/>
          <p:nvPr/>
        </p:nvSpPr>
        <p:spPr>
          <a:xfrm>
            <a:off x="4406900" y="3492500"/>
            <a:ext cx="2857500" cy="1270000"/>
          </a:xfrm>
          <a:prstGeom prst="rect">
            <a:avLst/>
          </a:prstGeom>
          <a:noFill/>
        </p:spPr>
        <p:txBody>
          <a:bodyPr wrap="square" lIns="0" rIns="0" tIns="0" bIns="0" anchor="t">
            <a:noAutofit/>
          </a:bodyPr>
          <a:lstStyle/>
          <a:p>
            <a:pPr algn="l">
              <a:lnSpc>
                <a:spcPct val="110000"/>
              </a:lnSpc>
            </a:pPr>
            <a:r>
              <a:rPr lang="en-US" sz="1500" b="1">
                <a:solidFill>
                  <a:srgbClr val="0B1E3F"/>
                </a:solidFill>
                <a:latin typeface="Poppins"/>
                <a:cs typeface="Poppins"/>
              </a:rPr>
              <a:t>Everyone ships. Git and code review show exactly who did what.</a:t>
            </a:r>
          </a:p>
        </p:txBody>
      </p:sp>
      <p:sp>
        <p:nvSpPr>
          <p:cNvPr id="16" name="!!navy"/>
          <p:cNvSpPr/>
          <p:nvPr/>
        </p:nvSpPr>
        <p:spPr>
          <a:xfrm>
            <a:off x="0" y="5080000"/>
            <a:ext cx="12192000" cy="17907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7" name="!!orangeline"/>
          <p:cNvSpPr/>
          <p:nvPr/>
        </p:nvSpPr>
        <p:spPr>
          <a:xfrm>
            <a:off x="0" y="50482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8" name="!!foot"/>
          <p:cNvSpPr txBox="1"/>
          <p:nvPr/>
        </p:nvSpPr>
        <p:spPr>
          <a:xfrm>
            <a:off x="698500" y="5270500"/>
            <a:ext cx="6350000" cy="182880"/>
          </a:xfrm>
          <a:prstGeom prst="rect">
            <a:avLst/>
          </a:prstGeom>
          <a:noFill/>
        </p:spPr>
        <p:txBody>
          <a:bodyPr wrap="square" lIns="0" rIns="0" tIns="0" bIns="0" anchor="t">
            <a:noAutofit/>
          </a:bodyPr>
          <a:lstStyle/>
          <a:p>
            <a:pPr algn="l">
              <a:lnSpc>
                <a:spcPct val="100000"/>
              </a:lnSpc>
            </a:pPr>
            <a:r>
              <a:rPr lang="en-US" sz="900" b="0" spc="288">
                <a:solidFill>
                  <a:srgbClr val="BECAE2"/>
                </a:solidFill>
                <a:latin typeface="Poppins SemiBold"/>
                <a:cs typeface="Poppins SemiBold"/>
              </a:rPr>
              <a:t>STILL IN SCHOOL? DO THIS</a:t>
            </a:r>
          </a:p>
        </p:txBody>
      </p:sp>
      <p:sp>
        <p:nvSpPr>
          <p:cNvPr id="19" name="!!tip"/>
          <p:cNvSpPr txBox="1"/>
          <p:nvPr/>
        </p:nvSpPr>
        <p:spPr>
          <a:xfrm>
            <a:off x="698500" y="5524500"/>
            <a:ext cx="9525000" cy="381000"/>
          </a:xfrm>
          <a:prstGeom prst="rect">
            <a:avLst/>
          </a:prstGeom>
          <a:noFill/>
        </p:spPr>
        <p:txBody>
          <a:bodyPr wrap="square" lIns="0" rIns="0" tIns="0" bIns="0" anchor="t">
            <a:noAutofit/>
          </a:bodyPr>
          <a:lstStyle/>
          <a:p>
            <a:pPr algn="l">
              <a:lnSpc>
                <a:spcPct val="100000"/>
              </a:lnSpc>
            </a:pPr>
            <a:r>
              <a:rPr lang="en-US" sz="2100" b="1">
                <a:solidFill>
                  <a:srgbClr val="FFFFFF"/>
                </a:solidFill>
                <a:latin typeface="Poppins"/>
                <a:cs typeface="Poppins"/>
              </a:rPr>
              <a:t>Do your part, and put it on GitHub from day one.</a:t>
            </a:r>
          </a:p>
        </p:txBody>
      </p:sp>
      <p:pic>
        <p:nvPicPr>
          <p:cNvPr id="20" name="!!script" descr="script-kaziyakikundisiyamtummoja.png"/>
          <p:cNvPicPr>
            <a:picLocks noChangeAspect="1"/>
          </p:cNvPicPr>
          <p:nvPr/>
        </p:nvPicPr>
        <p:blipFill>
          <a:blip r:embed="rId5"/>
          <a:stretch>
            <a:fillRect/>
          </a:stretch>
        </p:blipFill>
        <p:spPr>
          <a:xfrm>
            <a:off x="584200" y="5886450"/>
            <a:ext cx="3670300" cy="622300"/>
          </a:xfrm>
          <a:prstGeom prst="rect">
            <a:avLst/>
          </a:prstGeom>
        </p:spPr>
      </p:pic>
      <p:sp>
        <p:nvSpPr>
          <p:cNvPr id="21" name="!!st1"/>
          <p:cNvSpPr/>
          <p:nvPr/>
        </p:nvSpPr>
        <p:spPr>
          <a:xfrm rot="21240000">
            <a:off x="10456726" y="4875530"/>
            <a:ext cx="930548" cy="408940"/>
          </a:xfrm>
          <a:prstGeom prst="roundRect">
            <a:avLst>
              <a:gd name="adj" fmla="val 18633"/>
            </a:avLst>
          </a:prstGeom>
          <a:solidFill>
            <a:srgbClr val="E8603A"/>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400" b="1">
                <a:solidFill>
                  <a:srgbClr val="FFFFFF"/>
                </a:solidFill>
                <a:latin typeface="Poppins"/>
                <a:cs typeface="Poppins"/>
              </a:rPr>
              <a:t>Somo</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slow">
        <p:fade/>
      </p:transition>
    </mc:Fallback>
  </mc:AlternateContent>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ROUND 04 / 06</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3925455"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num"/>
          <p:cNvSpPr txBox="1"/>
          <p:nvPr/>
        </p:nvSpPr>
        <p:spPr>
          <a:xfrm>
            <a:off x="7874000" y="3556000"/>
            <a:ext cx="3810000" cy="2540000"/>
          </a:xfrm>
          <a:prstGeom prst="rect">
            <a:avLst/>
          </a:prstGeom>
          <a:noFill/>
        </p:spPr>
        <p:txBody>
          <a:bodyPr wrap="square" lIns="0" rIns="0" tIns="0" bIns="0" anchor="t">
            <a:noAutofit/>
          </a:bodyPr>
          <a:lstStyle/>
          <a:p>
            <a:pPr algn="r">
              <a:lnSpc>
                <a:spcPct val="85000"/>
              </a:lnSpc>
            </a:pPr>
            <a:r>
              <a:rPr lang="en-US" sz="16500" b="1">
                <a:ln w="22225">
                  <a:solidFill>
                    <a:srgbClr val="BAC3D6"/>
                  </a:solidFill>
                </a:ln>
                <a:noFill/>
                <a:latin typeface="Poppins"/>
                <a:cs typeface="Poppins"/>
              </a:rPr>
              <a:t>04</a:t>
            </a:r>
          </a:p>
        </p:txBody>
      </p:sp>
      <p:pic>
        <p:nvPicPr>
          <p:cNvPr id="13" name="!!art" descr="art-users.png"/>
          <p:cNvPicPr>
            <a:picLocks noChangeAspect="1"/>
          </p:cNvPicPr>
          <p:nvPr/>
        </p:nvPicPr>
        <p:blipFill>
          <a:blip r:embed="rId4"/>
          <a:stretch>
            <a:fillRect/>
          </a:stretch>
        </p:blipFill>
        <p:spPr>
          <a:xfrm>
            <a:off x="7302500" y="825500"/>
            <a:ext cx="4279900" cy="3035300"/>
          </a:xfrm>
          <a:prstGeom prst="rect">
            <a:avLst/>
          </a:prstGeom>
        </p:spPr>
      </p:pic>
      <p:sp>
        <p:nvSpPr>
          <p:cNvPr id="14" name="!!t1"/>
          <p:cNvSpPr txBox="1"/>
          <p:nvPr/>
        </p:nvSpPr>
        <p:spPr>
          <a:xfrm>
            <a:off x="698500" y="952500"/>
            <a:ext cx="6985000" cy="757936"/>
          </a:xfrm>
          <a:prstGeom prst="rect">
            <a:avLst/>
          </a:prstGeom>
          <a:noFill/>
        </p:spPr>
        <p:txBody>
          <a:bodyPr wrap="square" lIns="0" rIns="0" tIns="0" bIns="0" anchor="t">
            <a:noAutofit/>
          </a:bodyPr>
          <a:lstStyle/>
          <a:p>
            <a:pPr algn="l">
              <a:lnSpc>
                <a:spcPct val="95000"/>
              </a:lnSpc>
            </a:pPr>
            <a:r>
              <a:rPr lang="en-US" sz="4600" b="1">
                <a:solidFill>
                  <a:srgbClr val="0B1E3F"/>
                </a:solidFill>
                <a:latin typeface="Poppins"/>
                <a:cs typeface="Poppins"/>
              </a:rPr>
              <a:t>Toy projects</a:t>
            </a:r>
          </a:p>
        </p:txBody>
      </p:sp>
      <p:sp>
        <p:nvSpPr>
          <p:cNvPr id="15" name="!!t2"/>
          <p:cNvSpPr txBox="1"/>
          <p:nvPr/>
        </p:nvSpPr>
        <p:spPr>
          <a:xfrm>
            <a:off x="698500" y="1583436"/>
            <a:ext cx="6985000" cy="757936"/>
          </a:xfrm>
          <a:prstGeom prst="rect">
            <a:avLst/>
          </a:prstGeom>
          <a:noFill/>
        </p:spPr>
        <p:txBody>
          <a:bodyPr wrap="square" lIns="0" rIns="0" tIns="0" bIns="0" anchor="t">
            <a:noAutofit/>
          </a:bodyPr>
          <a:lstStyle/>
          <a:p>
            <a:pPr algn="l">
              <a:lnSpc>
                <a:spcPct val="95000"/>
              </a:lnSpc>
            </a:pPr>
            <a:r>
              <a:rPr lang="en-US" sz="4600" b="1">
                <a:solidFill>
                  <a:srgbClr val="E8603A"/>
                </a:solidFill>
                <a:latin typeface="Poppins"/>
                <a:cs typeface="Poppins"/>
              </a:rPr>
              <a:t>vs real users.</a:t>
            </a:r>
          </a:p>
        </p:txBody>
      </p:sp>
      <p:sp>
        <p:nvSpPr>
          <p:cNvPr id="16" name="!!c0"/>
          <p:cNvSpPr/>
          <p:nvPr/>
        </p:nvSpPr>
        <p:spPr>
          <a:xfrm>
            <a:off x="698500" y="2984500"/>
            <a:ext cx="3238500" cy="1841500"/>
          </a:xfrm>
          <a:prstGeom prst="roundRect">
            <a:avLst>
              <a:gd name="adj" fmla="val 6896"/>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7" name="!!c0l"/>
          <p:cNvSpPr txBox="1"/>
          <p:nvPr/>
        </p:nvSpPr>
        <p:spPr>
          <a:xfrm>
            <a:off x="9144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5C626E"/>
                </a:solidFill>
                <a:latin typeface="Poppins SemiBold"/>
                <a:cs typeface="Poppins SemiBold"/>
              </a:rPr>
              <a:t>LIFE IN UNI</a:t>
            </a:r>
          </a:p>
        </p:txBody>
      </p:sp>
      <p:sp>
        <p:nvSpPr>
          <p:cNvPr id="18" name="!!c0t"/>
          <p:cNvSpPr txBox="1"/>
          <p:nvPr/>
        </p:nvSpPr>
        <p:spPr>
          <a:xfrm>
            <a:off x="914400" y="3492500"/>
            <a:ext cx="2857500" cy="1270000"/>
          </a:xfrm>
          <a:prstGeom prst="rect">
            <a:avLst/>
          </a:prstGeom>
          <a:noFill/>
        </p:spPr>
        <p:txBody>
          <a:bodyPr wrap="square" lIns="0" rIns="0" tIns="0" bIns="0" anchor="t">
            <a:noAutofit/>
          </a:bodyPr>
          <a:lstStyle/>
          <a:p>
            <a:pPr algn="l">
              <a:lnSpc>
                <a:spcPct val="110000"/>
              </a:lnSpc>
            </a:pPr>
            <a:r>
              <a:rPr lang="en-US" sz="1500" b="0">
                <a:solidFill>
                  <a:srgbClr val="5C626E"/>
                </a:solidFill>
                <a:latin typeface="Poppins"/>
                <a:cs typeface="Poppins"/>
              </a:rPr>
              <a:t>A calculator. A student system. Your lecturer is the only user.</a:t>
            </a:r>
          </a:p>
        </p:txBody>
      </p:sp>
      <p:sp>
        <p:nvSpPr>
          <p:cNvPr id="19" name="!!c1"/>
          <p:cNvSpPr/>
          <p:nvPr/>
        </p:nvSpPr>
        <p:spPr>
          <a:xfrm>
            <a:off x="4191000" y="2984500"/>
            <a:ext cx="3238500" cy="1841500"/>
          </a:xfrm>
          <a:prstGeom prst="roundRect">
            <a:avLst>
              <a:gd name="adj" fmla="val 6896"/>
            </a:avLst>
          </a:prstGeom>
          <a:solidFill>
            <a:srgbClr val="FFFFFF"/>
          </a:solidFill>
          <a:ln w="15875">
            <a:solidFill>
              <a:srgbClr val="0B1E3F"/>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0" name="!!c1l"/>
          <p:cNvSpPr txBox="1"/>
          <p:nvPr/>
        </p:nvSpPr>
        <p:spPr>
          <a:xfrm>
            <a:off x="44069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E8603A"/>
                </a:solidFill>
                <a:latin typeface="Poppins SemiBold"/>
                <a:cs typeface="Poppins SemiBold"/>
              </a:rPr>
              <a:t>REAL WORLD IN TECH</a:t>
            </a:r>
          </a:p>
        </p:txBody>
      </p:sp>
      <p:sp>
        <p:nvSpPr>
          <p:cNvPr id="21" name="!!c1t"/>
          <p:cNvSpPr txBox="1"/>
          <p:nvPr/>
        </p:nvSpPr>
        <p:spPr>
          <a:xfrm>
            <a:off x="4406900" y="3492500"/>
            <a:ext cx="2857500" cy="1270000"/>
          </a:xfrm>
          <a:prstGeom prst="rect">
            <a:avLst/>
          </a:prstGeom>
          <a:noFill/>
        </p:spPr>
        <p:txBody>
          <a:bodyPr wrap="square" lIns="0" rIns="0" tIns="0" bIns="0" anchor="t">
            <a:noAutofit/>
          </a:bodyPr>
          <a:lstStyle/>
          <a:p>
            <a:pPr algn="l">
              <a:lnSpc>
                <a:spcPct val="110000"/>
              </a:lnSpc>
            </a:pPr>
            <a:r>
              <a:rPr lang="en-US" sz="1500" b="1">
                <a:solidFill>
                  <a:srgbClr val="0B1E3F"/>
                </a:solidFill>
                <a:latin typeface="Poppins"/>
                <a:cs typeface="Poppins"/>
              </a:rPr>
              <a:t>Real people, real money, slow networks and every edge case you forgot.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ROUND 04 / 06</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um"/>
          <p:cNvSpPr txBox="1"/>
          <p:nvPr/>
        </p:nvSpPr>
        <p:spPr>
          <a:xfrm>
            <a:off x="7874000" y="3556000"/>
            <a:ext cx="3810000" cy="2540000"/>
          </a:xfrm>
          <a:prstGeom prst="rect">
            <a:avLst/>
          </a:prstGeom>
          <a:noFill/>
        </p:spPr>
        <p:txBody>
          <a:bodyPr wrap="square" lIns="0" rIns="0" tIns="0" bIns="0" anchor="t">
            <a:noAutofit/>
          </a:bodyPr>
          <a:lstStyle/>
          <a:p>
            <a:pPr algn="r">
              <a:lnSpc>
                <a:spcPct val="85000"/>
              </a:lnSpc>
            </a:pPr>
            <a:r>
              <a:rPr lang="en-US" sz="16500" b="1">
                <a:ln w="22225">
                  <a:solidFill>
                    <a:srgbClr val="BAC3D6"/>
                  </a:solidFill>
                </a:ln>
                <a:noFill/>
                <a:latin typeface="Poppins"/>
                <a:cs typeface="Poppins"/>
              </a:rPr>
              <a:t>04</a:t>
            </a:r>
          </a:p>
        </p:txBody>
      </p:sp>
      <p:pic>
        <p:nvPicPr>
          <p:cNvPr id="7" name="!!art" descr="art-users.png"/>
          <p:cNvPicPr>
            <a:picLocks noChangeAspect="1"/>
          </p:cNvPicPr>
          <p:nvPr/>
        </p:nvPicPr>
        <p:blipFill>
          <a:blip r:embed="rId4"/>
          <a:stretch>
            <a:fillRect/>
          </a:stretch>
        </p:blipFill>
        <p:spPr>
          <a:xfrm>
            <a:off x="7302500" y="825500"/>
            <a:ext cx="4279900" cy="3035300"/>
          </a:xfrm>
          <a:prstGeom prst="rect">
            <a:avLst/>
          </a:prstGeom>
        </p:spPr>
      </p:pic>
      <p:sp>
        <p:nvSpPr>
          <p:cNvPr id="8" name="!!t1"/>
          <p:cNvSpPr txBox="1"/>
          <p:nvPr/>
        </p:nvSpPr>
        <p:spPr>
          <a:xfrm>
            <a:off x="698500" y="952500"/>
            <a:ext cx="6985000" cy="757936"/>
          </a:xfrm>
          <a:prstGeom prst="rect">
            <a:avLst/>
          </a:prstGeom>
          <a:noFill/>
        </p:spPr>
        <p:txBody>
          <a:bodyPr wrap="square" lIns="0" rIns="0" tIns="0" bIns="0" anchor="t">
            <a:noAutofit/>
          </a:bodyPr>
          <a:lstStyle/>
          <a:p>
            <a:pPr algn="l">
              <a:lnSpc>
                <a:spcPct val="95000"/>
              </a:lnSpc>
            </a:pPr>
            <a:r>
              <a:rPr lang="en-US" sz="4600" b="1">
                <a:solidFill>
                  <a:srgbClr val="0B1E3F"/>
                </a:solidFill>
                <a:latin typeface="Poppins"/>
                <a:cs typeface="Poppins"/>
              </a:rPr>
              <a:t>Toy projects</a:t>
            </a:r>
          </a:p>
        </p:txBody>
      </p:sp>
      <p:sp>
        <p:nvSpPr>
          <p:cNvPr id="9" name="!!t2"/>
          <p:cNvSpPr txBox="1"/>
          <p:nvPr/>
        </p:nvSpPr>
        <p:spPr>
          <a:xfrm>
            <a:off x="698500" y="1583436"/>
            <a:ext cx="6985000" cy="757936"/>
          </a:xfrm>
          <a:prstGeom prst="rect">
            <a:avLst/>
          </a:prstGeom>
          <a:noFill/>
        </p:spPr>
        <p:txBody>
          <a:bodyPr wrap="square" lIns="0" rIns="0" tIns="0" bIns="0" anchor="t">
            <a:noAutofit/>
          </a:bodyPr>
          <a:lstStyle/>
          <a:p>
            <a:pPr algn="l">
              <a:lnSpc>
                <a:spcPct val="95000"/>
              </a:lnSpc>
            </a:pPr>
            <a:r>
              <a:rPr lang="en-US" sz="4600" b="1">
                <a:solidFill>
                  <a:srgbClr val="E8603A"/>
                </a:solidFill>
                <a:latin typeface="Poppins"/>
                <a:cs typeface="Poppins"/>
              </a:rPr>
              <a:t>vs real users.</a:t>
            </a:r>
          </a:p>
        </p:txBody>
      </p:sp>
      <p:sp>
        <p:nvSpPr>
          <p:cNvPr id="10" name="!!c0"/>
          <p:cNvSpPr/>
          <p:nvPr/>
        </p:nvSpPr>
        <p:spPr>
          <a:xfrm>
            <a:off x="698500" y="2984500"/>
            <a:ext cx="3238500" cy="1841500"/>
          </a:xfrm>
          <a:prstGeom prst="roundRect">
            <a:avLst>
              <a:gd name="adj" fmla="val 6896"/>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c0l"/>
          <p:cNvSpPr txBox="1"/>
          <p:nvPr/>
        </p:nvSpPr>
        <p:spPr>
          <a:xfrm>
            <a:off x="9144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5C626E"/>
                </a:solidFill>
                <a:latin typeface="Poppins SemiBold"/>
                <a:cs typeface="Poppins SemiBold"/>
              </a:rPr>
              <a:t>LIFE IN UNI</a:t>
            </a:r>
          </a:p>
        </p:txBody>
      </p:sp>
      <p:sp>
        <p:nvSpPr>
          <p:cNvPr id="12" name="!!c0t"/>
          <p:cNvSpPr txBox="1"/>
          <p:nvPr/>
        </p:nvSpPr>
        <p:spPr>
          <a:xfrm>
            <a:off x="914400" y="3492500"/>
            <a:ext cx="2857500" cy="1270000"/>
          </a:xfrm>
          <a:prstGeom prst="rect">
            <a:avLst/>
          </a:prstGeom>
          <a:noFill/>
        </p:spPr>
        <p:txBody>
          <a:bodyPr wrap="square" lIns="0" rIns="0" tIns="0" bIns="0" anchor="t">
            <a:noAutofit/>
          </a:bodyPr>
          <a:lstStyle/>
          <a:p>
            <a:pPr algn="l">
              <a:lnSpc>
                <a:spcPct val="110000"/>
              </a:lnSpc>
            </a:pPr>
            <a:r>
              <a:rPr lang="en-US" sz="1500" b="0">
                <a:solidFill>
                  <a:srgbClr val="5C626E"/>
                </a:solidFill>
                <a:latin typeface="Poppins"/>
                <a:cs typeface="Poppins"/>
              </a:rPr>
              <a:t>A calculator. A student system. Your lecturer is the only user.</a:t>
            </a:r>
          </a:p>
        </p:txBody>
      </p:sp>
      <p:sp>
        <p:nvSpPr>
          <p:cNvPr id="13" name="!!c1"/>
          <p:cNvSpPr/>
          <p:nvPr/>
        </p:nvSpPr>
        <p:spPr>
          <a:xfrm>
            <a:off x="4191000" y="2984500"/>
            <a:ext cx="3238500" cy="1841500"/>
          </a:xfrm>
          <a:prstGeom prst="roundRect">
            <a:avLst>
              <a:gd name="adj" fmla="val 6896"/>
            </a:avLst>
          </a:prstGeom>
          <a:solidFill>
            <a:srgbClr val="FFFFFF"/>
          </a:solidFill>
          <a:ln w="15875">
            <a:solidFill>
              <a:srgbClr val="0B1E3F"/>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4" name="!!c1l"/>
          <p:cNvSpPr txBox="1"/>
          <p:nvPr/>
        </p:nvSpPr>
        <p:spPr>
          <a:xfrm>
            <a:off x="44069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E8603A"/>
                </a:solidFill>
                <a:latin typeface="Poppins SemiBold"/>
                <a:cs typeface="Poppins SemiBold"/>
              </a:rPr>
              <a:t>REAL WORLD IN TECH</a:t>
            </a:r>
          </a:p>
        </p:txBody>
      </p:sp>
      <p:sp>
        <p:nvSpPr>
          <p:cNvPr id="15" name="!!c1t"/>
          <p:cNvSpPr txBox="1"/>
          <p:nvPr/>
        </p:nvSpPr>
        <p:spPr>
          <a:xfrm>
            <a:off x="4406900" y="3492500"/>
            <a:ext cx="2857500" cy="1270000"/>
          </a:xfrm>
          <a:prstGeom prst="rect">
            <a:avLst/>
          </a:prstGeom>
          <a:noFill/>
        </p:spPr>
        <p:txBody>
          <a:bodyPr wrap="square" lIns="0" rIns="0" tIns="0" bIns="0" anchor="t">
            <a:noAutofit/>
          </a:bodyPr>
          <a:lstStyle/>
          <a:p>
            <a:pPr algn="l">
              <a:lnSpc>
                <a:spcPct val="110000"/>
              </a:lnSpc>
            </a:pPr>
            <a:r>
              <a:rPr lang="en-US" sz="1500" b="1">
                <a:solidFill>
                  <a:srgbClr val="0B1E3F"/>
                </a:solidFill>
                <a:latin typeface="Poppins"/>
                <a:cs typeface="Poppins"/>
              </a:rPr>
              <a:t>Real people, real money, slow networks and every edge case you forgot.</a:t>
            </a:r>
          </a:p>
        </p:txBody>
      </p:sp>
      <p:sp>
        <p:nvSpPr>
          <p:cNvPr id="16" name="!!navy"/>
          <p:cNvSpPr/>
          <p:nvPr/>
        </p:nvSpPr>
        <p:spPr>
          <a:xfrm>
            <a:off x="0" y="5080000"/>
            <a:ext cx="12192000" cy="17907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7" name="!!orangeline"/>
          <p:cNvSpPr/>
          <p:nvPr/>
        </p:nvSpPr>
        <p:spPr>
          <a:xfrm>
            <a:off x="0" y="50482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8" name="!!foot"/>
          <p:cNvSpPr txBox="1"/>
          <p:nvPr/>
        </p:nvSpPr>
        <p:spPr>
          <a:xfrm>
            <a:off x="698500" y="5270500"/>
            <a:ext cx="6350000" cy="182880"/>
          </a:xfrm>
          <a:prstGeom prst="rect">
            <a:avLst/>
          </a:prstGeom>
          <a:noFill/>
        </p:spPr>
        <p:txBody>
          <a:bodyPr wrap="square" lIns="0" rIns="0" tIns="0" bIns="0" anchor="t">
            <a:noAutofit/>
          </a:bodyPr>
          <a:lstStyle/>
          <a:p>
            <a:pPr algn="l">
              <a:lnSpc>
                <a:spcPct val="100000"/>
              </a:lnSpc>
            </a:pPr>
            <a:r>
              <a:rPr lang="en-US" sz="900" b="0" spc="288">
                <a:solidFill>
                  <a:srgbClr val="BECAE2"/>
                </a:solidFill>
                <a:latin typeface="Poppins SemiBold"/>
                <a:cs typeface="Poppins SemiBold"/>
              </a:rPr>
              <a:t>STILL IN SCHOOL? DO THIS</a:t>
            </a:r>
          </a:p>
        </p:txBody>
      </p:sp>
      <p:sp>
        <p:nvSpPr>
          <p:cNvPr id="19" name="!!tip"/>
          <p:cNvSpPr txBox="1"/>
          <p:nvPr/>
        </p:nvSpPr>
        <p:spPr>
          <a:xfrm>
            <a:off x="698500" y="5524500"/>
            <a:ext cx="9525000" cy="381000"/>
          </a:xfrm>
          <a:prstGeom prst="rect">
            <a:avLst/>
          </a:prstGeom>
          <a:noFill/>
        </p:spPr>
        <p:txBody>
          <a:bodyPr wrap="square" lIns="0" rIns="0" tIns="0" bIns="0" anchor="t">
            <a:noAutofit/>
          </a:bodyPr>
          <a:lstStyle/>
          <a:p>
            <a:pPr algn="l">
              <a:lnSpc>
                <a:spcPct val="100000"/>
              </a:lnSpc>
            </a:pPr>
            <a:r>
              <a:rPr lang="en-US" sz="2100" b="1">
                <a:solidFill>
                  <a:srgbClr val="FFFFFF"/>
                </a:solidFill>
                <a:latin typeface="Poppins"/>
                <a:cs typeface="Poppins"/>
              </a:rPr>
              <a:t>Build one thing a real person uses, every semester.</a:t>
            </a:r>
          </a:p>
        </p:txBody>
      </p:sp>
      <p:pic>
        <p:nvPicPr>
          <p:cNvPr id="20" name="!!script" descr="script-mtejahasomicodeyako.png"/>
          <p:cNvPicPr>
            <a:picLocks noChangeAspect="1"/>
          </p:cNvPicPr>
          <p:nvPr/>
        </p:nvPicPr>
        <p:blipFill>
          <a:blip r:embed="rId5"/>
          <a:stretch>
            <a:fillRect/>
          </a:stretch>
        </p:blipFill>
        <p:spPr>
          <a:xfrm>
            <a:off x="584200" y="5886450"/>
            <a:ext cx="2705100" cy="625475"/>
          </a:xfrm>
          <a:prstGeom prst="rect">
            <a:avLst/>
          </a:prstGeom>
        </p:spPr>
      </p:pic>
      <p:sp>
        <p:nvSpPr>
          <p:cNvPr id="21" name="!!st1"/>
          <p:cNvSpPr/>
          <p:nvPr/>
        </p:nvSpPr>
        <p:spPr>
          <a:xfrm rot="21240000">
            <a:off x="10456726" y="4875530"/>
            <a:ext cx="930548" cy="408940"/>
          </a:xfrm>
          <a:prstGeom prst="roundRect">
            <a:avLst>
              <a:gd name="adj" fmla="val 18633"/>
            </a:avLst>
          </a:prstGeom>
          <a:solidFill>
            <a:srgbClr val="E8603A"/>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400" b="1">
                <a:solidFill>
                  <a:srgbClr val="FFFFFF"/>
                </a:solidFill>
                <a:latin typeface="Poppins"/>
                <a:cs typeface="Poppins"/>
              </a:rPr>
              <a:t>Somo</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slow">
        <p:fade/>
      </p:transition>
    </mc:Fallback>
  </mc:AlternateContent>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ROUND 05 / 06</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4579697"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num"/>
          <p:cNvSpPr txBox="1"/>
          <p:nvPr/>
        </p:nvSpPr>
        <p:spPr>
          <a:xfrm>
            <a:off x="7874000" y="3556000"/>
            <a:ext cx="3810000" cy="2540000"/>
          </a:xfrm>
          <a:prstGeom prst="rect">
            <a:avLst/>
          </a:prstGeom>
          <a:noFill/>
        </p:spPr>
        <p:txBody>
          <a:bodyPr wrap="square" lIns="0" rIns="0" tIns="0" bIns="0" anchor="t">
            <a:noAutofit/>
          </a:bodyPr>
          <a:lstStyle/>
          <a:p>
            <a:pPr algn="r">
              <a:lnSpc>
                <a:spcPct val="85000"/>
              </a:lnSpc>
            </a:pPr>
            <a:r>
              <a:rPr lang="en-US" sz="16500" b="1">
                <a:ln w="22225">
                  <a:solidFill>
                    <a:srgbClr val="BAC3D6"/>
                  </a:solidFill>
                </a:ln>
                <a:noFill/>
                <a:latin typeface="Poppins"/>
                <a:cs typeface="Poppins"/>
              </a:rPr>
              <a:t>05</a:t>
            </a:r>
          </a:p>
        </p:txBody>
      </p:sp>
      <p:pic>
        <p:nvPicPr>
          <p:cNvPr id="13" name="!!art" descr="art-deploy.png"/>
          <p:cNvPicPr>
            <a:picLocks noChangeAspect="1"/>
          </p:cNvPicPr>
          <p:nvPr/>
        </p:nvPicPr>
        <p:blipFill>
          <a:blip r:embed="rId4"/>
          <a:stretch>
            <a:fillRect/>
          </a:stretch>
        </p:blipFill>
        <p:spPr>
          <a:xfrm>
            <a:off x="7302500" y="825500"/>
            <a:ext cx="4279900" cy="3035300"/>
          </a:xfrm>
          <a:prstGeom prst="rect">
            <a:avLst/>
          </a:prstGeom>
        </p:spPr>
      </p:pic>
      <p:sp>
        <p:nvSpPr>
          <p:cNvPr id="14" name="!!t1"/>
          <p:cNvSpPr txBox="1"/>
          <p:nvPr/>
        </p:nvSpPr>
        <p:spPr>
          <a:xfrm>
            <a:off x="698500" y="952500"/>
            <a:ext cx="6985000" cy="757936"/>
          </a:xfrm>
          <a:prstGeom prst="rect">
            <a:avLst/>
          </a:prstGeom>
          <a:noFill/>
        </p:spPr>
        <p:txBody>
          <a:bodyPr wrap="square" lIns="0" rIns="0" tIns="0" bIns="0" anchor="t">
            <a:noAutofit/>
          </a:bodyPr>
          <a:lstStyle/>
          <a:p>
            <a:pPr algn="l">
              <a:lnSpc>
                <a:spcPct val="95000"/>
              </a:lnSpc>
            </a:pPr>
            <a:r>
              <a:rPr lang="en-US" sz="4600" b="1">
                <a:solidFill>
                  <a:srgbClr val="0B1E3F"/>
                </a:solidFill>
                <a:latin typeface="Poppins"/>
                <a:cs typeface="Poppins"/>
              </a:rPr>
              <a:t>Diagrams</a:t>
            </a:r>
          </a:p>
        </p:txBody>
      </p:sp>
      <p:sp>
        <p:nvSpPr>
          <p:cNvPr id="15" name="!!t2"/>
          <p:cNvSpPr txBox="1"/>
          <p:nvPr/>
        </p:nvSpPr>
        <p:spPr>
          <a:xfrm>
            <a:off x="698500" y="1583436"/>
            <a:ext cx="6985000" cy="757936"/>
          </a:xfrm>
          <a:prstGeom prst="rect">
            <a:avLst/>
          </a:prstGeom>
          <a:noFill/>
        </p:spPr>
        <p:txBody>
          <a:bodyPr wrap="square" lIns="0" rIns="0" tIns="0" bIns="0" anchor="t">
            <a:noAutofit/>
          </a:bodyPr>
          <a:lstStyle/>
          <a:p>
            <a:pPr algn="l">
              <a:lnSpc>
                <a:spcPct val="95000"/>
              </a:lnSpc>
            </a:pPr>
            <a:r>
              <a:rPr lang="en-US" sz="4600" b="1">
                <a:solidFill>
                  <a:srgbClr val="E8603A"/>
                </a:solidFill>
                <a:latin typeface="Poppins"/>
                <a:cs typeface="Poppins"/>
              </a:rPr>
              <a:t>vs production.</a:t>
            </a:r>
          </a:p>
        </p:txBody>
      </p:sp>
      <p:sp>
        <p:nvSpPr>
          <p:cNvPr id="16" name="!!c0"/>
          <p:cNvSpPr/>
          <p:nvPr/>
        </p:nvSpPr>
        <p:spPr>
          <a:xfrm>
            <a:off x="698500" y="2984500"/>
            <a:ext cx="3238500" cy="1841500"/>
          </a:xfrm>
          <a:prstGeom prst="roundRect">
            <a:avLst>
              <a:gd name="adj" fmla="val 6896"/>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7" name="!!c0l"/>
          <p:cNvSpPr txBox="1"/>
          <p:nvPr/>
        </p:nvSpPr>
        <p:spPr>
          <a:xfrm>
            <a:off x="9144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5C626E"/>
                </a:solidFill>
                <a:latin typeface="Poppins SemiBold"/>
                <a:cs typeface="Poppins SemiBold"/>
              </a:rPr>
              <a:t>LIFE IN UNI</a:t>
            </a:r>
          </a:p>
        </p:txBody>
      </p:sp>
      <p:sp>
        <p:nvSpPr>
          <p:cNvPr id="18" name="!!c0t"/>
          <p:cNvSpPr txBox="1"/>
          <p:nvPr/>
        </p:nvSpPr>
        <p:spPr>
          <a:xfrm>
            <a:off x="914400" y="3492500"/>
            <a:ext cx="2857500" cy="1270000"/>
          </a:xfrm>
          <a:prstGeom prst="rect">
            <a:avLst/>
          </a:prstGeom>
          <a:noFill/>
        </p:spPr>
        <p:txBody>
          <a:bodyPr wrap="square" lIns="0" rIns="0" tIns="0" bIns="0" anchor="t">
            <a:noAutofit/>
          </a:bodyPr>
          <a:lstStyle/>
          <a:p>
            <a:pPr algn="l">
              <a:lnSpc>
                <a:spcPct val="110000"/>
              </a:lnSpc>
            </a:pPr>
            <a:r>
              <a:rPr lang="en-US" sz="1500" b="0">
                <a:solidFill>
                  <a:srgbClr val="5C626E"/>
                </a:solidFill>
                <a:latin typeface="Poppins"/>
                <a:cs typeface="Poppins"/>
              </a:rPr>
              <a:t>Draw the OSI model and the waterfall SDLC for marks.</a:t>
            </a:r>
          </a:p>
        </p:txBody>
      </p:sp>
      <p:sp>
        <p:nvSpPr>
          <p:cNvPr id="19" name="!!c1"/>
          <p:cNvSpPr/>
          <p:nvPr/>
        </p:nvSpPr>
        <p:spPr>
          <a:xfrm>
            <a:off x="4191000" y="2984500"/>
            <a:ext cx="3238500" cy="1841500"/>
          </a:xfrm>
          <a:prstGeom prst="roundRect">
            <a:avLst>
              <a:gd name="adj" fmla="val 6896"/>
            </a:avLst>
          </a:prstGeom>
          <a:solidFill>
            <a:srgbClr val="FFFFFF"/>
          </a:solidFill>
          <a:ln w="15875">
            <a:solidFill>
              <a:srgbClr val="0B1E3F"/>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0" name="!!c1l"/>
          <p:cNvSpPr txBox="1"/>
          <p:nvPr/>
        </p:nvSpPr>
        <p:spPr>
          <a:xfrm>
            <a:off x="44069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E8603A"/>
                </a:solidFill>
                <a:latin typeface="Poppins SemiBold"/>
                <a:cs typeface="Poppins SemiBold"/>
              </a:rPr>
              <a:t>REAL WORLD IN TECH</a:t>
            </a:r>
          </a:p>
        </p:txBody>
      </p:sp>
      <p:sp>
        <p:nvSpPr>
          <p:cNvPr id="21" name="!!c1t"/>
          <p:cNvSpPr txBox="1"/>
          <p:nvPr/>
        </p:nvSpPr>
        <p:spPr>
          <a:xfrm>
            <a:off x="4406900" y="3492500"/>
            <a:ext cx="2857500" cy="1270000"/>
          </a:xfrm>
          <a:prstGeom prst="rect">
            <a:avLst/>
          </a:prstGeom>
          <a:noFill/>
        </p:spPr>
        <p:txBody>
          <a:bodyPr wrap="square" lIns="0" rIns="0" tIns="0" bIns="0" anchor="t">
            <a:noAutofit/>
          </a:bodyPr>
          <a:lstStyle/>
          <a:p>
            <a:pPr algn="l">
              <a:lnSpc>
                <a:spcPct val="110000"/>
              </a:lnSpc>
            </a:pPr>
            <a:r>
              <a:rPr lang="en-US" sz="1500" b="1">
                <a:solidFill>
                  <a:srgbClr val="0B1E3F"/>
                </a:solidFill>
                <a:latin typeface="Poppins"/>
                <a:cs typeface="Poppins"/>
              </a:rPr>
              <a:t>Servers, domains, deploys, and something breaking at 3 a.m.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ROUND 05 / 06</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um"/>
          <p:cNvSpPr txBox="1"/>
          <p:nvPr/>
        </p:nvSpPr>
        <p:spPr>
          <a:xfrm>
            <a:off x="7874000" y="3556000"/>
            <a:ext cx="3810000" cy="2540000"/>
          </a:xfrm>
          <a:prstGeom prst="rect">
            <a:avLst/>
          </a:prstGeom>
          <a:noFill/>
        </p:spPr>
        <p:txBody>
          <a:bodyPr wrap="square" lIns="0" rIns="0" tIns="0" bIns="0" anchor="t">
            <a:noAutofit/>
          </a:bodyPr>
          <a:lstStyle/>
          <a:p>
            <a:pPr algn="r">
              <a:lnSpc>
                <a:spcPct val="85000"/>
              </a:lnSpc>
            </a:pPr>
            <a:r>
              <a:rPr lang="en-US" sz="16500" b="1">
                <a:ln w="22225">
                  <a:solidFill>
                    <a:srgbClr val="BAC3D6"/>
                  </a:solidFill>
                </a:ln>
                <a:noFill/>
                <a:latin typeface="Poppins"/>
                <a:cs typeface="Poppins"/>
              </a:rPr>
              <a:t>05</a:t>
            </a:r>
          </a:p>
        </p:txBody>
      </p:sp>
      <p:pic>
        <p:nvPicPr>
          <p:cNvPr id="7" name="!!art" descr="art-deploy.png"/>
          <p:cNvPicPr>
            <a:picLocks noChangeAspect="1"/>
          </p:cNvPicPr>
          <p:nvPr/>
        </p:nvPicPr>
        <p:blipFill>
          <a:blip r:embed="rId4"/>
          <a:stretch>
            <a:fillRect/>
          </a:stretch>
        </p:blipFill>
        <p:spPr>
          <a:xfrm>
            <a:off x="7302500" y="825500"/>
            <a:ext cx="4279900" cy="3035300"/>
          </a:xfrm>
          <a:prstGeom prst="rect">
            <a:avLst/>
          </a:prstGeom>
        </p:spPr>
      </p:pic>
      <p:sp>
        <p:nvSpPr>
          <p:cNvPr id="8" name="!!t1"/>
          <p:cNvSpPr txBox="1"/>
          <p:nvPr/>
        </p:nvSpPr>
        <p:spPr>
          <a:xfrm>
            <a:off x="698500" y="952500"/>
            <a:ext cx="6985000" cy="757936"/>
          </a:xfrm>
          <a:prstGeom prst="rect">
            <a:avLst/>
          </a:prstGeom>
          <a:noFill/>
        </p:spPr>
        <p:txBody>
          <a:bodyPr wrap="square" lIns="0" rIns="0" tIns="0" bIns="0" anchor="t">
            <a:noAutofit/>
          </a:bodyPr>
          <a:lstStyle/>
          <a:p>
            <a:pPr algn="l">
              <a:lnSpc>
                <a:spcPct val="95000"/>
              </a:lnSpc>
            </a:pPr>
            <a:r>
              <a:rPr lang="en-US" sz="4600" b="1">
                <a:solidFill>
                  <a:srgbClr val="0B1E3F"/>
                </a:solidFill>
                <a:latin typeface="Poppins"/>
                <a:cs typeface="Poppins"/>
              </a:rPr>
              <a:t>Diagrams</a:t>
            </a:r>
          </a:p>
        </p:txBody>
      </p:sp>
      <p:sp>
        <p:nvSpPr>
          <p:cNvPr id="9" name="!!t2"/>
          <p:cNvSpPr txBox="1"/>
          <p:nvPr/>
        </p:nvSpPr>
        <p:spPr>
          <a:xfrm>
            <a:off x="698500" y="1583436"/>
            <a:ext cx="6985000" cy="757936"/>
          </a:xfrm>
          <a:prstGeom prst="rect">
            <a:avLst/>
          </a:prstGeom>
          <a:noFill/>
        </p:spPr>
        <p:txBody>
          <a:bodyPr wrap="square" lIns="0" rIns="0" tIns="0" bIns="0" anchor="t">
            <a:noAutofit/>
          </a:bodyPr>
          <a:lstStyle/>
          <a:p>
            <a:pPr algn="l">
              <a:lnSpc>
                <a:spcPct val="95000"/>
              </a:lnSpc>
            </a:pPr>
            <a:r>
              <a:rPr lang="en-US" sz="4600" b="1">
                <a:solidFill>
                  <a:srgbClr val="E8603A"/>
                </a:solidFill>
                <a:latin typeface="Poppins"/>
                <a:cs typeface="Poppins"/>
              </a:rPr>
              <a:t>vs production.</a:t>
            </a:r>
          </a:p>
        </p:txBody>
      </p:sp>
      <p:sp>
        <p:nvSpPr>
          <p:cNvPr id="10" name="!!c0"/>
          <p:cNvSpPr/>
          <p:nvPr/>
        </p:nvSpPr>
        <p:spPr>
          <a:xfrm>
            <a:off x="698500" y="2984500"/>
            <a:ext cx="3238500" cy="1841500"/>
          </a:xfrm>
          <a:prstGeom prst="roundRect">
            <a:avLst>
              <a:gd name="adj" fmla="val 6896"/>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c0l"/>
          <p:cNvSpPr txBox="1"/>
          <p:nvPr/>
        </p:nvSpPr>
        <p:spPr>
          <a:xfrm>
            <a:off x="9144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5C626E"/>
                </a:solidFill>
                <a:latin typeface="Poppins SemiBold"/>
                <a:cs typeface="Poppins SemiBold"/>
              </a:rPr>
              <a:t>LIFE IN UNI</a:t>
            </a:r>
          </a:p>
        </p:txBody>
      </p:sp>
      <p:sp>
        <p:nvSpPr>
          <p:cNvPr id="12" name="!!c0t"/>
          <p:cNvSpPr txBox="1"/>
          <p:nvPr/>
        </p:nvSpPr>
        <p:spPr>
          <a:xfrm>
            <a:off x="914400" y="3492500"/>
            <a:ext cx="2857500" cy="1270000"/>
          </a:xfrm>
          <a:prstGeom prst="rect">
            <a:avLst/>
          </a:prstGeom>
          <a:noFill/>
        </p:spPr>
        <p:txBody>
          <a:bodyPr wrap="square" lIns="0" rIns="0" tIns="0" bIns="0" anchor="t">
            <a:noAutofit/>
          </a:bodyPr>
          <a:lstStyle/>
          <a:p>
            <a:pPr algn="l">
              <a:lnSpc>
                <a:spcPct val="110000"/>
              </a:lnSpc>
            </a:pPr>
            <a:r>
              <a:rPr lang="en-US" sz="1500" b="0">
                <a:solidFill>
                  <a:srgbClr val="5C626E"/>
                </a:solidFill>
                <a:latin typeface="Poppins"/>
                <a:cs typeface="Poppins"/>
              </a:rPr>
              <a:t>Draw the OSI model and the waterfall SDLC for marks.</a:t>
            </a:r>
          </a:p>
        </p:txBody>
      </p:sp>
      <p:sp>
        <p:nvSpPr>
          <p:cNvPr id="13" name="!!c1"/>
          <p:cNvSpPr/>
          <p:nvPr/>
        </p:nvSpPr>
        <p:spPr>
          <a:xfrm>
            <a:off x="4191000" y="2984500"/>
            <a:ext cx="3238500" cy="1841500"/>
          </a:xfrm>
          <a:prstGeom prst="roundRect">
            <a:avLst>
              <a:gd name="adj" fmla="val 6896"/>
            </a:avLst>
          </a:prstGeom>
          <a:solidFill>
            <a:srgbClr val="FFFFFF"/>
          </a:solidFill>
          <a:ln w="15875">
            <a:solidFill>
              <a:srgbClr val="0B1E3F"/>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4" name="!!c1l"/>
          <p:cNvSpPr txBox="1"/>
          <p:nvPr/>
        </p:nvSpPr>
        <p:spPr>
          <a:xfrm>
            <a:off x="44069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E8603A"/>
                </a:solidFill>
                <a:latin typeface="Poppins SemiBold"/>
                <a:cs typeface="Poppins SemiBold"/>
              </a:rPr>
              <a:t>REAL WORLD IN TECH</a:t>
            </a:r>
          </a:p>
        </p:txBody>
      </p:sp>
      <p:sp>
        <p:nvSpPr>
          <p:cNvPr id="15" name="!!c1t"/>
          <p:cNvSpPr txBox="1"/>
          <p:nvPr/>
        </p:nvSpPr>
        <p:spPr>
          <a:xfrm>
            <a:off x="4406900" y="3492500"/>
            <a:ext cx="2857500" cy="1270000"/>
          </a:xfrm>
          <a:prstGeom prst="rect">
            <a:avLst/>
          </a:prstGeom>
          <a:noFill/>
        </p:spPr>
        <p:txBody>
          <a:bodyPr wrap="square" lIns="0" rIns="0" tIns="0" bIns="0" anchor="t">
            <a:noAutofit/>
          </a:bodyPr>
          <a:lstStyle/>
          <a:p>
            <a:pPr algn="l">
              <a:lnSpc>
                <a:spcPct val="110000"/>
              </a:lnSpc>
            </a:pPr>
            <a:r>
              <a:rPr lang="en-US" sz="1500" b="1">
                <a:solidFill>
                  <a:srgbClr val="0B1E3F"/>
                </a:solidFill>
                <a:latin typeface="Poppins"/>
                <a:cs typeface="Poppins"/>
              </a:rPr>
              <a:t>Servers, domains, deploys, and something breaking at 3 a.m.</a:t>
            </a:r>
          </a:p>
        </p:txBody>
      </p:sp>
      <p:sp>
        <p:nvSpPr>
          <p:cNvPr id="16" name="!!navy"/>
          <p:cNvSpPr/>
          <p:nvPr/>
        </p:nvSpPr>
        <p:spPr>
          <a:xfrm>
            <a:off x="0" y="5080000"/>
            <a:ext cx="12192000" cy="17907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7" name="!!orangeline"/>
          <p:cNvSpPr/>
          <p:nvPr/>
        </p:nvSpPr>
        <p:spPr>
          <a:xfrm>
            <a:off x="0" y="50482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8" name="!!foot"/>
          <p:cNvSpPr txBox="1"/>
          <p:nvPr/>
        </p:nvSpPr>
        <p:spPr>
          <a:xfrm>
            <a:off x="698500" y="5270500"/>
            <a:ext cx="6350000" cy="182880"/>
          </a:xfrm>
          <a:prstGeom prst="rect">
            <a:avLst/>
          </a:prstGeom>
          <a:noFill/>
        </p:spPr>
        <p:txBody>
          <a:bodyPr wrap="square" lIns="0" rIns="0" tIns="0" bIns="0" anchor="t">
            <a:noAutofit/>
          </a:bodyPr>
          <a:lstStyle/>
          <a:p>
            <a:pPr algn="l">
              <a:lnSpc>
                <a:spcPct val="100000"/>
              </a:lnSpc>
            </a:pPr>
            <a:r>
              <a:rPr lang="en-US" sz="900" b="0" spc="288">
                <a:solidFill>
                  <a:srgbClr val="BECAE2"/>
                </a:solidFill>
                <a:latin typeface="Poppins SemiBold"/>
                <a:cs typeface="Poppins SemiBold"/>
              </a:rPr>
              <a:t>STILL IN SCHOOL? DO THIS</a:t>
            </a:r>
          </a:p>
        </p:txBody>
      </p:sp>
      <p:sp>
        <p:nvSpPr>
          <p:cNvPr id="19" name="!!tip"/>
          <p:cNvSpPr txBox="1"/>
          <p:nvPr/>
        </p:nvSpPr>
        <p:spPr>
          <a:xfrm>
            <a:off x="698500" y="5524500"/>
            <a:ext cx="9525000" cy="381000"/>
          </a:xfrm>
          <a:prstGeom prst="rect">
            <a:avLst/>
          </a:prstGeom>
          <a:noFill/>
        </p:spPr>
        <p:txBody>
          <a:bodyPr wrap="square" lIns="0" rIns="0" tIns="0" bIns="0" anchor="t">
            <a:noAutofit/>
          </a:bodyPr>
          <a:lstStyle/>
          <a:p>
            <a:pPr algn="l">
              <a:lnSpc>
                <a:spcPct val="100000"/>
              </a:lnSpc>
            </a:pPr>
            <a:r>
              <a:rPr lang="en-US" sz="2100" b="1">
                <a:solidFill>
                  <a:srgbClr val="FFFFFF"/>
                </a:solidFill>
                <a:latin typeface="Poppins"/>
                <a:cs typeface="Poppins"/>
              </a:rPr>
              <a:t>Deploy your project online, even on a free tier.</a:t>
            </a:r>
          </a:p>
        </p:txBody>
      </p:sp>
      <p:pic>
        <p:nvPicPr>
          <p:cNvPr id="20" name="!!script" descr="script-kwanguinafanyakazihaitoshi.png"/>
          <p:cNvPicPr>
            <a:picLocks noChangeAspect="1"/>
          </p:cNvPicPr>
          <p:nvPr/>
        </p:nvPicPr>
        <p:blipFill>
          <a:blip r:embed="rId5"/>
          <a:stretch>
            <a:fillRect/>
          </a:stretch>
        </p:blipFill>
        <p:spPr>
          <a:xfrm>
            <a:off x="584200" y="5886450"/>
            <a:ext cx="3422650" cy="628650"/>
          </a:xfrm>
          <a:prstGeom prst="rect">
            <a:avLst/>
          </a:prstGeom>
        </p:spPr>
      </p:pic>
      <p:sp>
        <p:nvSpPr>
          <p:cNvPr id="21" name="!!st1"/>
          <p:cNvSpPr/>
          <p:nvPr/>
        </p:nvSpPr>
        <p:spPr>
          <a:xfrm rot="21240000">
            <a:off x="10456726" y="4875530"/>
            <a:ext cx="930548" cy="408940"/>
          </a:xfrm>
          <a:prstGeom prst="roundRect">
            <a:avLst>
              <a:gd name="adj" fmla="val 18633"/>
            </a:avLst>
          </a:prstGeom>
          <a:solidFill>
            <a:srgbClr val="E8603A"/>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400" b="1">
                <a:solidFill>
                  <a:srgbClr val="FFFFFF"/>
                </a:solidFill>
                <a:latin typeface="Poppins"/>
                <a:cs typeface="Poppins"/>
              </a:rPr>
              <a:t>Somo</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slow">
        <p:fade/>
      </p:transition>
    </mc:Fallback>
  </mc:AlternateContent>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ROUND 06 / 06</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5233939"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num"/>
          <p:cNvSpPr txBox="1"/>
          <p:nvPr/>
        </p:nvSpPr>
        <p:spPr>
          <a:xfrm>
            <a:off x="7874000" y="3556000"/>
            <a:ext cx="3810000" cy="2540000"/>
          </a:xfrm>
          <a:prstGeom prst="rect">
            <a:avLst/>
          </a:prstGeom>
          <a:noFill/>
        </p:spPr>
        <p:txBody>
          <a:bodyPr wrap="square" lIns="0" rIns="0" tIns="0" bIns="0" anchor="t">
            <a:noAutofit/>
          </a:bodyPr>
          <a:lstStyle/>
          <a:p>
            <a:pPr algn="r">
              <a:lnSpc>
                <a:spcPct val="85000"/>
              </a:lnSpc>
            </a:pPr>
            <a:r>
              <a:rPr lang="en-US" sz="16500" b="1">
                <a:ln w="22225">
                  <a:solidFill>
                    <a:srgbClr val="BAC3D6"/>
                  </a:solidFill>
                </a:ln>
                <a:noFill/>
                <a:latin typeface="Poppins"/>
                <a:cs typeface="Poppins"/>
              </a:rPr>
              <a:t>06</a:t>
            </a:r>
          </a:p>
        </p:txBody>
      </p:sp>
      <p:pic>
        <p:nvPicPr>
          <p:cNvPr id="13" name="!!art" descr="art-proof.png"/>
          <p:cNvPicPr>
            <a:picLocks noChangeAspect="1"/>
          </p:cNvPicPr>
          <p:nvPr/>
        </p:nvPicPr>
        <p:blipFill>
          <a:blip r:embed="rId4"/>
          <a:stretch>
            <a:fillRect/>
          </a:stretch>
        </p:blipFill>
        <p:spPr>
          <a:xfrm>
            <a:off x="7302500" y="825500"/>
            <a:ext cx="4279900" cy="3035300"/>
          </a:xfrm>
          <a:prstGeom prst="rect">
            <a:avLst/>
          </a:prstGeom>
        </p:spPr>
      </p:pic>
      <p:sp>
        <p:nvSpPr>
          <p:cNvPr id="14" name="!!t1"/>
          <p:cNvSpPr txBox="1"/>
          <p:nvPr/>
        </p:nvSpPr>
        <p:spPr>
          <a:xfrm>
            <a:off x="698500" y="952500"/>
            <a:ext cx="6985000" cy="757936"/>
          </a:xfrm>
          <a:prstGeom prst="rect">
            <a:avLst/>
          </a:prstGeom>
          <a:noFill/>
        </p:spPr>
        <p:txBody>
          <a:bodyPr wrap="square" lIns="0" rIns="0" tIns="0" bIns="0" anchor="t">
            <a:noAutofit/>
          </a:bodyPr>
          <a:lstStyle/>
          <a:p>
            <a:pPr algn="l">
              <a:lnSpc>
                <a:spcPct val="95000"/>
              </a:lnSpc>
            </a:pPr>
            <a:r>
              <a:rPr lang="en-US" sz="4600" b="1">
                <a:solidFill>
                  <a:srgbClr val="0B1E3F"/>
                </a:solidFill>
                <a:latin typeface="Poppins"/>
                <a:cs typeface="Poppins"/>
              </a:rPr>
              <a:t>Grades</a:t>
            </a:r>
          </a:p>
        </p:txBody>
      </p:sp>
      <p:sp>
        <p:nvSpPr>
          <p:cNvPr id="15" name="!!t2"/>
          <p:cNvSpPr txBox="1"/>
          <p:nvPr/>
        </p:nvSpPr>
        <p:spPr>
          <a:xfrm>
            <a:off x="698500" y="1583436"/>
            <a:ext cx="6985000" cy="757936"/>
          </a:xfrm>
          <a:prstGeom prst="rect">
            <a:avLst/>
          </a:prstGeom>
          <a:noFill/>
        </p:spPr>
        <p:txBody>
          <a:bodyPr wrap="square" lIns="0" rIns="0" tIns="0" bIns="0" anchor="t">
            <a:noAutofit/>
          </a:bodyPr>
          <a:lstStyle/>
          <a:p>
            <a:pPr algn="l">
              <a:lnSpc>
                <a:spcPct val="95000"/>
              </a:lnSpc>
            </a:pPr>
            <a:r>
              <a:rPr lang="en-US" sz="4600" b="1">
                <a:solidFill>
                  <a:srgbClr val="E8603A"/>
                </a:solidFill>
                <a:latin typeface="Poppins"/>
                <a:cs typeface="Poppins"/>
              </a:rPr>
              <a:t>vs GitHub.</a:t>
            </a:r>
          </a:p>
        </p:txBody>
      </p:sp>
      <p:sp>
        <p:nvSpPr>
          <p:cNvPr id="16" name="!!c0"/>
          <p:cNvSpPr/>
          <p:nvPr/>
        </p:nvSpPr>
        <p:spPr>
          <a:xfrm>
            <a:off x="698500" y="2984500"/>
            <a:ext cx="3238500" cy="1841500"/>
          </a:xfrm>
          <a:prstGeom prst="roundRect">
            <a:avLst>
              <a:gd name="adj" fmla="val 6896"/>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7" name="!!c0l"/>
          <p:cNvSpPr txBox="1"/>
          <p:nvPr/>
        </p:nvSpPr>
        <p:spPr>
          <a:xfrm>
            <a:off x="9144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5C626E"/>
                </a:solidFill>
                <a:latin typeface="Poppins SemiBold"/>
                <a:cs typeface="Poppins SemiBold"/>
              </a:rPr>
              <a:t>LIFE IN UNI</a:t>
            </a:r>
          </a:p>
        </p:txBody>
      </p:sp>
      <p:sp>
        <p:nvSpPr>
          <p:cNvPr id="18" name="!!c0t"/>
          <p:cNvSpPr txBox="1"/>
          <p:nvPr/>
        </p:nvSpPr>
        <p:spPr>
          <a:xfrm>
            <a:off x="914400" y="3492500"/>
            <a:ext cx="2857500" cy="1270000"/>
          </a:xfrm>
          <a:prstGeom prst="rect">
            <a:avLst/>
          </a:prstGeom>
          <a:noFill/>
        </p:spPr>
        <p:txBody>
          <a:bodyPr wrap="square" lIns="0" rIns="0" tIns="0" bIns="0" anchor="t">
            <a:noAutofit/>
          </a:bodyPr>
          <a:lstStyle/>
          <a:p>
            <a:pPr algn="l">
              <a:lnSpc>
                <a:spcPct val="110000"/>
              </a:lnSpc>
            </a:pPr>
            <a:r>
              <a:rPr lang="en-US" sz="1500" b="0">
                <a:solidFill>
                  <a:srgbClr val="5C626E"/>
                </a:solidFill>
                <a:latin typeface="Poppins"/>
                <a:cs typeface="Poppins"/>
              </a:rPr>
              <a:t>GPA and certificates are the scoreboard.</a:t>
            </a:r>
          </a:p>
        </p:txBody>
      </p:sp>
      <p:sp>
        <p:nvSpPr>
          <p:cNvPr id="19" name="!!c1"/>
          <p:cNvSpPr/>
          <p:nvPr/>
        </p:nvSpPr>
        <p:spPr>
          <a:xfrm>
            <a:off x="4191000" y="2984500"/>
            <a:ext cx="3238500" cy="1841500"/>
          </a:xfrm>
          <a:prstGeom prst="roundRect">
            <a:avLst>
              <a:gd name="adj" fmla="val 6896"/>
            </a:avLst>
          </a:prstGeom>
          <a:solidFill>
            <a:srgbClr val="FFFFFF"/>
          </a:solidFill>
          <a:ln w="15875">
            <a:solidFill>
              <a:srgbClr val="0B1E3F"/>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0" name="!!c1l"/>
          <p:cNvSpPr txBox="1"/>
          <p:nvPr/>
        </p:nvSpPr>
        <p:spPr>
          <a:xfrm>
            <a:off x="44069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E8603A"/>
                </a:solidFill>
                <a:latin typeface="Poppins SemiBold"/>
                <a:cs typeface="Poppins SemiBold"/>
              </a:rPr>
              <a:t>REAL WORLD IN TECH</a:t>
            </a:r>
          </a:p>
        </p:txBody>
      </p:sp>
      <p:sp>
        <p:nvSpPr>
          <p:cNvPr id="21" name="!!c1t"/>
          <p:cNvSpPr txBox="1"/>
          <p:nvPr/>
        </p:nvSpPr>
        <p:spPr>
          <a:xfrm>
            <a:off x="4406900" y="3492500"/>
            <a:ext cx="2857500" cy="1270000"/>
          </a:xfrm>
          <a:prstGeom prst="rect">
            <a:avLst/>
          </a:prstGeom>
          <a:noFill/>
        </p:spPr>
        <p:txBody>
          <a:bodyPr wrap="square" lIns="0" rIns="0" tIns="0" bIns="0" anchor="t">
            <a:noAutofit/>
          </a:bodyPr>
          <a:lstStyle/>
          <a:p>
            <a:pPr algn="l">
              <a:lnSpc>
                <a:spcPct val="110000"/>
              </a:lnSpc>
            </a:pPr>
            <a:r>
              <a:rPr lang="en-US" sz="1500" b="1">
                <a:solidFill>
                  <a:srgbClr val="0B1E3F"/>
                </a:solidFill>
                <a:latin typeface="Poppins"/>
                <a:cs typeface="Poppins"/>
              </a:rPr>
              <a:t>“Show me what you've built.” I got hired while still a student.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ROUND 06 / 06</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um"/>
          <p:cNvSpPr txBox="1"/>
          <p:nvPr/>
        </p:nvSpPr>
        <p:spPr>
          <a:xfrm>
            <a:off x="7874000" y="3556000"/>
            <a:ext cx="3810000" cy="2540000"/>
          </a:xfrm>
          <a:prstGeom prst="rect">
            <a:avLst/>
          </a:prstGeom>
          <a:noFill/>
        </p:spPr>
        <p:txBody>
          <a:bodyPr wrap="square" lIns="0" rIns="0" tIns="0" bIns="0" anchor="t">
            <a:noAutofit/>
          </a:bodyPr>
          <a:lstStyle/>
          <a:p>
            <a:pPr algn="r">
              <a:lnSpc>
                <a:spcPct val="85000"/>
              </a:lnSpc>
            </a:pPr>
            <a:r>
              <a:rPr lang="en-US" sz="16500" b="1">
                <a:ln w="22225">
                  <a:solidFill>
                    <a:srgbClr val="BAC3D6"/>
                  </a:solidFill>
                </a:ln>
                <a:noFill/>
                <a:latin typeface="Poppins"/>
                <a:cs typeface="Poppins"/>
              </a:rPr>
              <a:t>06</a:t>
            </a:r>
          </a:p>
        </p:txBody>
      </p:sp>
      <p:pic>
        <p:nvPicPr>
          <p:cNvPr id="7" name="!!art" descr="art-proof.png"/>
          <p:cNvPicPr>
            <a:picLocks noChangeAspect="1"/>
          </p:cNvPicPr>
          <p:nvPr/>
        </p:nvPicPr>
        <p:blipFill>
          <a:blip r:embed="rId4"/>
          <a:stretch>
            <a:fillRect/>
          </a:stretch>
        </p:blipFill>
        <p:spPr>
          <a:xfrm>
            <a:off x="7302500" y="825500"/>
            <a:ext cx="4279900" cy="3035300"/>
          </a:xfrm>
          <a:prstGeom prst="rect">
            <a:avLst/>
          </a:prstGeom>
        </p:spPr>
      </p:pic>
      <p:sp>
        <p:nvSpPr>
          <p:cNvPr id="8" name="!!t1"/>
          <p:cNvSpPr txBox="1"/>
          <p:nvPr/>
        </p:nvSpPr>
        <p:spPr>
          <a:xfrm>
            <a:off x="698500" y="952500"/>
            <a:ext cx="6985000" cy="757936"/>
          </a:xfrm>
          <a:prstGeom prst="rect">
            <a:avLst/>
          </a:prstGeom>
          <a:noFill/>
        </p:spPr>
        <p:txBody>
          <a:bodyPr wrap="square" lIns="0" rIns="0" tIns="0" bIns="0" anchor="t">
            <a:noAutofit/>
          </a:bodyPr>
          <a:lstStyle/>
          <a:p>
            <a:pPr algn="l">
              <a:lnSpc>
                <a:spcPct val="95000"/>
              </a:lnSpc>
            </a:pPr>
            <a:r>
              <a:rPr lang="en-US" sz="4600" b="1">
                <a:solidFill>
                  <a:srgbClr val="0B1E3F"/>
                </a:solidFill>
                <a:latin typeface="Poppins"/>
                <a:cs typeface="Poppins"/>
              </a:rPr>
              <a:t>Grades</a:t>
            </a:r>
          </a:p>
        </p:txBody>
      </p:sp>
      <p:sp>
        <p:nvSpPr>
          <p:cNvPr id="9" name="!!t2"/>
          <p:cNvSpPr txBox="1"/>
          <p:nvPr/>
        </p:nvSpPr>
        <p:spPr>
          <a:xfrm>
            <a:off x="698500" y="1583436"/>
            <a:ext cx="6985000" cy="757936"/>
          </a:xfrm>
          <a:prstGeom prst="rect">
            <a:avLst/>
          </a:prstGeom>
          <a:noFill/>
        </p:spPr>
        <p:txBody>
          <a:bodyPr wrap="square" lIns="0" rIns="0" tIns="0" bIns="0" anchor="t">
            <a:noAutofit/>
          </a:bodyPr>
          <a:lstStyle/>
          <a:p>
            <a:pPr algn="l">
              <a:lnSpc>
                <a:spcPct val="95000"/>
              </a:lnSpc>
            </a:pPr>
            <a:r>
              <a:rPr lang="en-US" sz="4600" b="1">
                <a:solidFill>
                  <a:srgbClr val="E8603A"/>
                </a:solidFill>
                <a:latin typeface="Poppins"/>
                <a:cs typeface="Poppins"/>
              </a:rPr>
              <a:t>vs GitHub.</a:t>
            </a:r>
          </a:p>
        </p:txBody>
      </p:sp>
      <p:sp>
        <p:nvSpPr>
          <p:cNvPr id="10" name="!!c0"/>
          <p:cNvSpPr/>
          <p:nvPr/>
        </p:nvSpPr>
        <p:spPr>
          <a:xfrm>
            <a:off x="698500" y="2984500"/>
            <a:ext cx="3238500" cy="1841500"/>
          </a:xfrm>
          <a:prstGeom prst="roundRect">
            <a:avLst>
              <a:gd name="adj" fmla="val 6896"/>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c0l"/>
          <p:cNvSpPr txBox="1"/>
          <p:nvPr/>
        </p:nvSpPr>
        <p:spPr>
          <a:xfrm>
            <a:off x="9144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5C626E"/>
                </a:solidFill>
                <a:latin typeface="Poppins SemiBold"/>
                <a:cs typeface="Poppins SemiBold"/>
              </a:rPr>
              <a:t>LIFE IN UNI</a:t>
            </a:r>
          </a:p>
        </p:txBody>
      </p:sp>
      <p:sp>
        <p:nvSpPr>
          <p:cNvPr id="12" name="!!c0t"/>
          <p:cNvSpPr txBox="1"/>
          <p:nvPr/>
        </p:nvSpPr>
        <p:spPr>
          <a:xfrm>
            <a:off x="914400" y="3492500"/>
            <a:ext cx="2857500" cy="1270000"/>
          </a:xfrm>
          <a:prstGeom prst="rect">
            <a:avLst/>
          </a:prstGeom>
          <a:noFill/>
        </p:spPr>
        <p:txBody>
          <a:bodyPr wrap="square" lIns="0" rIns="0" tIns="0" bIns="0" anchor="t">
            <a:noAutofit/>
          </a:bodyPr>
          <a:lstStyle/>
          <a:p>
            <a:pPr algn="l">
              <a:lnSpc>
                <a:spcPct val="110000"/>
              </a:lnSpc>
            </a:pPr>
            <a:r>
              <a:rPr lang="en-US" sz="1500" b="0">
                <a:solidFill>
                  <a:srgbClr val="5C626E"/>
                </a:solidFill>
                <a:latin typeface="Poppins"/>
                <a:cs typeface="Poppins"/>
              </a:rPr>
              <a:t>GPA and certificates are the scoreboard.</a:t>
            </a:r>
          </a:p>
        </p:txBody>
      </p:sp>
      <p:sp>
        <p:nvSpPr>
          <p:cNvPr id="13" name="!!c1"/>
          <p:cNvSpPr/>
          <p:nvPr/>
        </p:nvSpPr>
        <p:spPr>
          <a:xfrm>
            <a:off x="4191000" y="2984500"/>
            <a:ext cx="3238500" cy="1841500"/>
          </a:xfrm>
          <a:prstGeom prst="roundRect">
            <a:avLst>
              <a:gd name="adj" fmla="val 6896"/>
            </a:avLst>
          </a:prstGeom>
          <a:solidFill>
            <a:srgbClr val="FFFFFF"/>
          </a:solidFill>
          <a:ln w="15875">
            <a:solidFill>
              <a:srgbClr val="0B1E3F"/>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4" name="!!c1l"/>
          <p:cNvSpPr txBox="1"/>
          <p:nvPr/>
        </p:nvSpPr>
        <p:spPr>
          <a:xfrm>
            <a:off x="4406900" y="3175000"/>
            <a:ext cx="2857500" cy="172720"/>
          </a:xfrm>
          <a:prstGeom prst="rect">
            <a:avLst/>
          </a:prstGeom>
          <a:noFill/>
        </p:spPr>
        <p:txBody>
          <a:bodyPr wrap="square" lIns="0" rIns="0" tIns="0" bIns="0" anchor="t">
            <a:noAutofit/>
          </a:bodyPr>
          <a:lstStyle/>
          <a:p>
            <a:pPr algn="l">
              <a:lnSpc>
                <a:spcPct val="100000"/>
              </a:lnSpc>
            </a:pPr>
            <a:r>
              <a:rPr lang="en-US" sz="850" b="0" spc="272">
                <a:solidFill>
                  <a:srgbClr val="E8603A"/>
                </a:solidFill>
                <a:latin typeface="Poppins SemiBold"/>
                <a:cs typeface="Poppins SemiBold"/>
              </a:rPr>
              <a:t>REAL WORLD IN TECH</a:t>
            </a:r>
          </a:p>
        </p:txBody>
      </p:sp>
      <p:sp>
        <p:nvSpPr>
          <p:cNvPr id="15" name="!!c1t"/>
          <p:cNvSpPr txBox="1"/>
          <p:nvPr/>
        </p:nvSpPr>
        <p:spPr>
          <a:xfrm>
            <a:off x="4406900" y="3492500"/>
            <a:ext cx="2857500" cy="1270000"/>
          </a:xfrm>
          <a:prstGeom prst="rect">
            <a:avLst/>
          </a:prstGeom>
          <a:noFill/>
        </p:spPr>
        <p:txBody>
          <a:bodyPr wrap="square" lIns="0" rIns="0" tIns="0" bIns="0" anchor="t">
            <a:noAutofit/>
          </a:bodyPr>
          <a:lstStyle/>
          <a:p>
            <a:pPr algn="l">
              <a:lnSpc>
                <a:spcPct val="110000"/>
              </a:lnSpc>
            </a:pPr>
            <a:r>
              <a:rPr lang="en-US" sz="1500" b="1">
                <a:solidFill>
                  <a:srgbClr val="0B1E3F"/>
                </a:solidFill>
                <a:latin typeface="Poppins"/>
                <a:cs typeface="Poppins"/>
              </a:rPr>
              <a:t>“Show me what you've built.” I got hired while still a student.</a:t>
            </a:r>
          </a:p>
        </p:txBody>
      </p:sp>
      <p:sp>
        <p:nvSpPr>
          <p:cNvPr id="16" name="!!navy"/>
          <p:cNvSpPr/>
          <p:nvPr/>
        </p:nvSpPr>
        <p:spPr>
          <a:xfrm>
            <a:off x="0" y="5080000"/>
            <a:ext cx="12192000" cy="17907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7" name="!!orangeline"/>
          <p:cNvSpPr/>
          <p:nvPr/>
        </p:nvSpPr>
        <p:spPr>
          <a:xfrm>
            <a:off x="0" y="50482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8" name="!!foot"/>
          <p:cNvSpPr txBox="1"/>
          <p:nvPr/>
        </p:nvSpPr>
        <p:spPr>
          <a:xfrm>
            <a:off x="698500" y="5270500"/>
            <a:ext cx="6350000" cy="182880"/>
          </a:xfrm>
          <a:prstGeom prst="rect">
            <a:avLst/>
          </a:prstGeom>
          <a:noFill/>
        </p:spPr>
        <p:txBody>
          <a:bodyPr wrap="square" lIns="0" rIns="0" tIns="0" bIns="0" anchor="t">
            <a:noAutofit/>
          </a:bodyPr>
          <a:lstStyle/>
          <a:p>
            <a:pPr algn="l">
              <a:lnSpc>
                <a:spcPct val="100000"/>
              </a:lnSpc>
            </a:pPr>
            <a:r>
              <a:rPr lang="en-US" sz="900" b="0" spc="288">
                <a:solidFill>
                  <a:srgbClr val="BECAE2"/>
                </a:solidFill>
                <a:latin typeface="Poppins SemiBold"/>
                <a:cs typeface="Poppins SemiBold"/>
              </a:rPr>
              <a:t>STILL IN SCHOOL? DO THIS</a:t>
            </a:r>
          </a:p>
        </p:txBody>
      </p:sp>
      <p:sp>
        <p:nvSpPr>
          <p:cNvPr id="19" name="!!tip"/>
          <p:cNvSpPr txBox="1"/>
          <p:nvPr/>
        </p:nvSpPr>
        <p:spPr>
          <a:xfrm>
            <a:off x="698500" y="5524500"/>
            <a:ext cx="9525000" cy="381000"/>
          </a:xfrm>
          <a:prstGeom prst="rect">
            <a:avLst/>
          </a:prstGeom>
          <a:noFill/>
        </p:spPr>
        <p:txBody>
          <a:bodyPr wrap="square" lIns="0" rIns="0" tIns="0" bIns="0" anchor="t">
            <a:noAutofit/>
          </a:bodyPr>
          <a:lstStyle/>
          <a:p>
            <a:pPr algn="l">
              <a:lnSpc>
                <a:spcPct val="100000"/>
              </a:lnSpc>
            </a:pPr>
            <a:r>
              <a:rPr lang="en-US" sz="2100" b="1">
                <a:solidFill>
                  <a:srgbClr val="FFFFFF"/>
                </a:solidFill>
                <a:latin typeface="Poppins"/>
                <a:cs typeface="Poppins"/>
              </a:rPr>
              <a:t>Keep three projects you can demo in two minutes.</a:t>
            </a:r>
          </a:p>
        </p:txBody>
      </p:sp>
      <p:pic>
        <p:nvPicPr>
          <p:cNvPr id="20" name="!!script" descr="script-vitendovinaongeazaidi.png"/>
          <p:cNvPicPr>
            <a:picLocks noChangeAspect="1"/>
          </p:cNvPicPr>
          <p:nvPr/>
        </p:nvPicPr>
        <p:blipFill>
          <a:blip r:embed="rId5"/>
          <a:stretch>
            <a:fillRect/>
          </a:stretch>
        </p:blipFill>
        <p:spPr>
          <a:xfrm>
            <a:off x="584200" y="5886450"/>
            <a:ext cx="2717800" cy="622300"/>
          </a:xfrm>
          <a:prstGeom prst="rect">
            <a:avLst/>
          </a:prstGeom>
        </p:spPr>
      </p:pic>
      <p:sp>
        <p:nvSpPr>
          <p:cNvPr id="21" name="!!st1"/>
          <p:cNvSpPr/>
          <p:nvPr/>
        </p:nvSpPr>
        <p:spPr>
          <a:xfrm rot="21240000">
            <a:off x="10456726" y="4875530"/>
            <a:ext cx="930548" cy="408940"/>
          </a:xfrm>
          <a:prstGeom prst="roundRect">
            <a:avLst>
              <a:gd name="adj" fmla="val 18633"/>
            </a:avLst>
          </a:prstGeom>
          <a:solidFill>
            <a:srgbClr val="E8603A"/>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400" b="1">
                <a:solidFill>
                  <a:srgbClr val="FFFFFF"/>
                </a:solidFill>
                <a:latin typeface="Poppins"/>
                <a:cs typeface="Poppins"/>
              </a:rPr>
              <a:t>Somo</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slow">
        <p:fade/>
      </p:transition>
    </mc:Fallback>
  </mc:AlternateContent>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navy"/>
          <p:cNvSpPr/>
          <p:nvPr/>
        </p:nvSpPr>
        <p:spPr>
          <a:xfrm>
            <a:off x="0" y="0"/>
            <a:ext cx="12192000" cy="68580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4" name="!!orangeline"/>
          <p:cNvSpPr/>
          <p:nvPr/>
        </p:nvSpPr>
        <p:spPr>
          <a:xfrm>
            <a:off x="0" y="6794500"/>
            <a:ext cx="12192000" cy="6350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5" name="!!num"/>
          <p:cNvSpPr txBox="1"/>
          <p:nvPr/>
        </p:nvSpPr>
        <p:spPr>
          <a:xfrm>
            <a:off x="6731000" y="762000"/>
            <a:ext cx="4826000" cy="4445000"/>
          </a:xfrm>
          <a:prstGeom prst="rect">
            <a:avLst/>
          </a:prstGeom>
          <a:noFill/>
        </p:spPr>
        <p:txBody>
          <a:bodyPr wrap="square" lIns="0" rIns="0" tIns="0" bIns="0" anchor="t">
            <a:noAutofit/>
          </a:bodyPr>
          <a:lstStyle/>
          <a:p>
            <a:pPr algn="r">
              <a:lnSpc>
                <a:spcPct val="85000"/>
              </a:lnSpc>
            </a:pPr>
            <a:r>
              <a:rPr lang="en-US" sz="25000" b="1">
                <a:ln w="25400">
                  <a:solidFill>
                    <a:srgbClr val="3C5480"/>
                  </a:solidFill>
                </a:ln>
                <a:noFill/>
                <a:latin typeface="Poppins"/>
                <a:cs typeface="Poppins"/>
              </a:rPr>
              <a:t>02</a:t>
            </a:r>
          </a:p>
        </p:txBody>
      </p:sp>
      <p:sp>
        <p:nvSpPr>
          <p:cNvPr id="6" name="!!label"/>
          <p:cNvSpPr txBox="1"/>
          <p:nvPr/>
        </p:nvSpPr>
        <p:spPr>
          <a:xfrm>
            <a:off x="698500" y="1905000"/>
            <a:ext cx="7620000" cy="223520"/>
          </a:xfrm>
          <a:prstGeom prst="rect">
            <a:avLst/>
          </a:prstGeom>
          <a:noFill/>
        </p:spPr>
        <p:txBody>
          <a:bodyPr wrap="square" lIns="0" rIns="0" tIns="0" bIns="0" anchor="t">
            <a:noAutofit/>
          </a:bodyPr>
          <a:lstStyle/>
          <a:p>
            <a:pPr algn="l">
              <a:lnSpc>
                <a:spcPct val="100000"/>
              </a:lnSpc>
            </a:pPr>
            <a:r>
              <a:rPr lang="en-US" sz="1100" b="0" spc="352">
                <a:solidFill>
                  <a:srgbClr val="E8603A"/>
                </a:solidFill>
                <a:latin typeface="Poppins SemiBold"/>
                <a:cs typeface="Poppins SemiBold"/>
              </a:rPr>
              <a:t>PART TWO · BACK TO CLASS</a:t>
            </a:r>
          </a:p>
        </p:txBody>
      </p:sp>
      <p:sp>
        <p:nvSpPr>
          <p:cNvPr id="7" name="!!t1"/>
          <p:cNvSpPr txBox="1"/>
          <p:nvPr/>
        </p:nvSpPr>
        <p:spPr>
          <a:xfrm>
            <a:off x="698500" y="2222500"/>
            <a:ext cx="8255000" cy="825500"/>
          </a:xfrm>
          <a:prstGeom prst="rect">
            <a:avLst/>
          </a:prstGeom>
          <a:noFill/>
        </p:spPr>
        <p:txBody>
          <a:bodyPr wrap="square" lIns="0" rIns="0" tIns="0" bIns="0" anchor="t">
            <a:noAutofit/>
          </a:bodyPr>
          <a:lstStyle/>
          <a:p>
            <a:pPr algn="l">
              <a:lnSpc>
                <a:spcPct val="95000"/>
              </a:lnSpc>
            </a:pPr>
            <a:r>
              <a:rPr lang="en-US" sz="5200" b="1">
                <a:solidFill>
                  <a:srgbClr val="FFFFFF"/>
                </a:solidFill>
                <a:latin typeface="Poppins"/>
                <a:cs typeface="Poppins"/>
              </a:rPr>
              <a:t>Learn it in class.</a:t>
            </a:r>
          </a:p>
        </p:txBody>
      </p:sp>
      <p:sp>
        <p:nvSpPr>
          <p:cNvPr id="8" name="!!t2"/>
          <p:cNvSpPr txBox="1"/>
          <p:nvPr/>
        </p:nvSpPr>
        <p:spPr>
          <a:xfrm>
            <a:off x="698500" y="2952750"/>
            <a:ext cx="8255000" cy="825500"/>
          </a:xfrm>
          <a:prstGeom prst="rect">
            <a:avLst/>
          </a:prstGeom>
          <a:noFill/>
        </p:spPr>
        <p:txBody>
          <a:bodyPr wrap="square" lIns="0" rIns="0" tIns="0" bIns="0" anchor="t">
            <a:noAutofit/>
          </a:bodyPr>
          <a:lstStyle/>
          <a:p>
            <a:pPr algn="l">
              <a:lnSpc>
                <a:spcPct val="95000"/>
              </a:lnSpc>
            </a:pPr>
            <a:r>
              <a:rPr lang="en-US" sz="5200" b="1">
                <a:solidFill>
                  <a:srgbClr val="E8603A"/>
                </a:solidFill>
                <a:latin typeface="Poppins"/>
                <a:cs typeface="Poppins"/>
              </a:rPr>
              <a:t>Prove it in projects.</a:t>
            </a:r>
          </a:p>
        </p:txBody>
      </p:sp>
      <p:pic>
        <p:nvPicPr>
          <p:cNvPr id="9" name="!!script" descr="script-badohujachelewa.png"/>
          <p:cNvPicPr>
            <a:picLocks noChangeAspect="1"/>
          </p:cNvPicPr>
          <p:nvPr/>
        </p:nvPicPr>
        <p:blipFill>
          <a:blip r:embed="rId4"/>
          <a:stretch>
            <a:fillRect/>
          </a:stretch>
        </p:blipFill>
        <p:spPr>
          <a:xfrm>
            <a:off x="584200" y="3949700"/>
            <a:ext cx="2838450" cy="78740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YOUR TURN</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6215303"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num"/>
          <p:cNvSpPr txBox="1"/>
          <p:nvPr/>
        </p:nvSpPr>
        <p:spPr>
          <a:xfrm>
            <a:off x="6350000" y="635000"/>
            <a:ext cx="5461000" cy="5207000"/>
          </a:xfrm>
          <a:prstGeom prst="rect">
            <a:avLst/>
          </a:prstGeom>
          <a:noFill/>
        </p:spPr>
        <p:txBody>
          <a:bodyPr wrap="square" lIns="0" rIns="0" tIns="0" bIns="0" anchor="t">
            <a:noAutofit/>
          </a:bodyPr>
          <a:lstStyle/>
          <a:p>
            <a:pPr algn="r">
              <a:lnSpc>
                <a:spcPct val="85000"/>
              </a:lnSpc>
            </a:pPr>
            <a:r>
              <a:rPr lang="en-US" sz="38000" b="1">
                <a:ln w="31750">
                  <a:solidFill>
                    <a:srgbClr val="E8603A"/>
                  </a:solidFill>
                </a:ln>
                <a:noFill/>
                <a:latin typeface="Poppins"/>
                <a:cs typeface="Poppins"/>
              </a:rPr>
              <a:t>?</a:t>
            </a:r>
          </a:p>
        </p:txBody>
      </p:sp>
      <p:sp>
        <p:nvSpPr>
          <p:cNvPr id="13" name="!!t1"/>
          <p:cNvSpPr txBox="1"/>
          <p:nvPr/>
        </p:nvSpPr>
        <p:spPr>
          <a:xfrm>
            <a:off x="698500" y="1460500"/>
            <a:ext cx="7620000" cy="757936"/>
          </a:xfrm>
          <a:prstGeom prst="rect">
            <a:avLst/>
          </a:prstGeom>
          <a:noFill/>
        </p:spPr>
        <p:txBody>
          <a:bodyPr wrap="square" lIns="0" rIns="0" tIns="0" bIns="0" anchor="t">
            <a:noAutofit/>
          </a:bodyPr>
          <a:lstStyle/>
          <a:p>
            <a:pPr algn="l">
              <a:lnSpc>
                <a:spcPct val="95000"/>
              </a:lnSpc>
            </a:pPr>
            <a:r>
              <a:rPr lang="en-US" sz="4600" b="1">
                <a:solidFill>
                  <a:srgbClr val="0B1E3F"/>
                </a:solidFill>
                <a:latin typeface="Poppins"/>
                <a:cs typeface="Poppins"/>
              </a:rPr>
              <a:t>What did FPT teach you</a:t>
            </a:r>
          </a:p>
        </p:txBody>
      </p:sp>
      <p:sp>
        <p:nvSpPr>
          <p:cNvPr id="14" name="!!t2"/>
          <p:cNvSpPr txBox="1"/>
          <p:nvPr/>
        </p:nvSpPr>
        <p:spPr>
          <a:xfrm>
            <a:off x="698500" y="2091436"/>
            <a:ext cx="7620000" cy="757936"/>
          </a:xfrm>
          <a:prstGeom prst="rect">
            <a:avLst/>
          </a:prstGeom>
          <a:noFill/>
        </p:spPr>
        <p:txBody>
          <a:bodyPr wrap="square" lIns="0" rIns="0" tIns="0" bIns="0" anchor="t">
            <a:noAutofit/>
          </a:bodyPr>
          <a:lstStyle/>
          <a:p>
            <a:pPr algn="l">
              <a:lnSpc>
                <a:spcPct val="95000"/>
              </a:lnSpc>
            </a:pPr>
            <a:r>
              <a:rPr lang="en-US" sz="4600" b="1">
                <a:solidFill>
                  <a:srgbClr val="E8603A"/>
                </a:solidFill>
                <a:latin typeface="Poppins"/>
                <a:cs typeface="Poppins"/>
              </a:rPr>
              <a:t>that class never did?</a:t>
            </a:r>
          </a:p>
        </p:txBody>
      </p:sp>
      <p:pic>
        <p:nvPicPr>
          <p:cNvPr id="15" name="!!script" descr="script-ulijifunzanini.png"/>
          <p:cNvPicPr>
            <a:picLocks noChangeAspect="1"/>
          </p:cNvPicPr>
          <p:nvPr/>
        </p:nvPicPr>
        <p:blipFill>
          <a:blip r:embed="rId4"/>
          <a:stretch>
            <a:fillRect/>
          </a:stretch>
        </p:blipFill>
        <p:spPr>
          <a:xfrm>
            <a:off x="584200" y="3060700"/>
            <a:ext cx="2930525" cy="847725"/>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BEFORE YOU LEAVE · 4 THINGS</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6542424"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t1"/>
          <p:cNvSpPr txBox="1"/>
          <p:nvPr/>
        </p:nvSpPr>
        <p:spPr>
          <a:xfrm>
            <a:off x="698500" y="952500"/>
            <a:ext cx="8255000" cy="785368"/>
          </a:xfrm>
          <a:prstGeom prst="rect">
            <a:avLst/>
          </a:prstGeom>
          <a:noFill/>
        </p:spPr>
        <p:txBody>
          <a:bodyPr wrap="square" lIns="0" rIns="0" tIns="0" bIns="0" anchor="t">
            <a:noAutofit/>
          </a:bodyPr>
          <a:lstStyle/>
          <a:p>
            <a:pPr algn="l">
              <a:lnSpc>
                <a:spcPct val="95000"/>
              </a:lnSpc>
            </a:pPr>
            <a:r>
              <a:rPr lang="en-US" sz="4800" b="1">
                <a:solidFill>
                  <a:srgbClr val="0B1E3F"/>
                </a:solidFill>
                <a:latin typeface="Poppins"/>
                <a:cs typeface="Poppins"/>
              </a:rPr>
              <a:t>Finish strong.</a:t>
            </a:r>
          </a:p>
        </p:txBody>
      </p:sp>
      <p:pic>
        <p:nvPicPr>
          <p:cNvPr id="13" name="!!script" descr="script-malizakwanguvu.png"/>
          <p:cNvPicPr>
            <a:picLocks noChangeAspect="1"/>
          </p:cNvPicPr>
          <p:nvPr/>
        </p:nvPicPr>
        <p:blipFill>
          <a:blip r:embed="rId4"/>
          <a:stretch>
            <a:fillRect/>
          </a:stretch>
        </p:blipFill>
        <p:spPr>
          <a:xfrm>
            <a:off x="5600700" y="965200"/>
            <a:ext cx="2701925" cy="752475"/>
          </a:xfrm>
          <a:prstGeom prst="rect">
            <a:avLst/>
          </a:prstGeom>
        </p:spPr>
      </p:pic>
      <p:sp>
        <p:nvSpPr>
          <p:cNvPr id="14" name="!!h0"/>
          <p:cNvSpPr/>
          <p:nvPr/>
        </p:nvSpPr>
        <p:spPr>
          <a:xfrm>
            <a:off x="698500" y="2095500"/>
            <a:ext cx="5207000" cy="1016000"/>
          </a:xfrm>
          <a:prstGeom prst="roundRect">
            <a:avLst>
              <a:gd name="adj" fmla="val 12500"/>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5" name="!!h0n"/>
          <p:cNvSpPr txBox="1"/>
          <p:nvPr/>
        </p:nvSpPr>
        <p:spPr>
          <a:xfrm>
            <a:off x="901700" y="22860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01</a:t>
            </a:r>
          </a:p>
        </p:txBody>
      </p:sp>
      <p:sp>
        <p:nvSpPr>
          <p:cNvPr id="16" name="!!h0t"/>
          <p:cNvSpPr txBox="1"/>
          <p:nvPr/>
        </p:nvSpPr>
        <p:spPr>
          <a:xfrm>
            <a:off x="1651000" y="2286000"/>
            <a:ext cx="4064000" cy="355600"/>
          </a:xfrm>
          <a:prstGeom prst="rect">
            <a:avLst/>
          </a:prstGeom>
          <a:noFill/>
        </p:spPr>
        <p:txBody>
          <a:bodyPr wrap="square" lIns="0" rIns="0" tIns="0" bIns="0" anchor="t">
            <a:noAutofit/>
          </a:bodyPr>
          <a:lstStyle/>
          <a:p>
            <a:pPr algn="l">
              <a:lnSpc>
                <a:spcPct val="100000"/>
              </a:lnSpc>
            </a:pPr>
            <a:r>
              <a:rPr lang="en-US" sz="1900" b="1">
                <a:solidFill>
                  <a:srgbClr val="0B1E3F"/>
                </a:solidFill>
                <a:latin typeface="Poppins"/>
                <a:cs typeface="Poppins"/>
              </a:rPr>
              <a:t>Logbook &amp; report</a:t>
            </a:r>
          </a:p>
        </p:txBody>
      </p:sp>
      <p:sp>
        <p:nvSpPr>
          <p:cNvPr id="17" name="!!h0b"/>
          <p:cNvSpPr txBox="1"/>
          <p:nvPr/>
        </p:nvSpPr>
        <p:spPr>
          <a:xfrm>
            <a:off x="1651000" y="2667000"/>
            <a:ext cx="4064000" cy="317500"/>
          </a:xfrm>
          <a:prstGeom prst="rect">
            <a:avLst/>
          </a:prstGeom>
          <a:noFill/>
        </p:spPr>
        <p:txBody>
          <a:bodyPr wrap="square" lIns="0" rIns="0" tIns="0" bIns="0" anchor="t">
            <a:noAutofit/>
          </a:bodyPr>
          <a:lstStyle/>
          <a:p>
            <a:pPr algn="l">
              <a:lnSpc>
                <a:spcPct val="100000"/>
              </a:lnSpc>
            </a:pPr>
            <a:r>
              <a:rPr lang="en-US" sz="1300" b="0">
                <a:solidFill>
                  <a:srgbClr val="5C626E"/>
                </a:solidFill>
                <a:latin typeface="Poppins"/>
                <a:cs typeface="Poppins"/>
              </a:rPr>
              <a:t>show the skill, not the activity</a:t>
            </a:r>
          </a:p>
        </p:txBody>
      </p:sp>
      <p:sp>
        <p:nvSpPr>
          <p:cNvPr id="18" name="!!h1"/>
          <p:cNvSpPr/>
          <p:nvPr/>
        </p:nvSpPr>
        <p:spPr>
          <a:xfrm>
            <a:off x="6159500" y="2095500"/>
            <a:ext cx="5207000" cy="1016000"/>
          </a:xfrm>
          <a:prstGeom prst="roundRect">
            <a:avLst>
              <a:gd name="adj" fmla="val 12500"/>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9" name="!!h1n"/>
          <p:cNvSpPr txBox="1"/>
          <p:nvPr/>
        </p:nvSpPr>
        <p:spPr>
          <a:xfrm>
            <a:off x="6362700" y="22860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02</a:t>
            </a:r>
          </a:p>
        </p:txBody>
      </p:sp>
      <p:sp>
        <p:nvSpPr>
          <p:cNvPr id="20" name="!!h1t"/>
          <p:cNvSpPr txBox="1"/>
          <p:nvPr/>
        </p:nvSpPr>
        <p:spPr>
          <a:xfrm>
            <a:off x="7112000" y="2286000"/>
            <a:ext cx="4064000" cy="355600"/>
          </a:xfrm>
          <a:prstGeom prst="rect">
            <a:avLst/>
          </a:prstGeom>
          <a:noFill/>
        </p:spPr>
        <p:txBody>
          <a:bodyPr wrap="square" lIns="0" rIns="0" tIns="0" bIns="0" anchor="t">
            <a:noAutofit/>
          </a:bodyPr>
          <a:lstStyle/>
          <a:p>
            <a:pPr algn="l">
              <a:lnSpc>
                <a:spcPct val="100000"/>
              </a:lnSpc>
            </a:pPr>
            <a:r>
              <a:rPr lang="en-US" sz="1900" b="1">
                <a:solidFill>
                  <a:srgbClr val="0B1E3F"/>
                </a:solidFill>
                <a:latin typeface="Poppins"/>
                <a:cs typeface="Poppins"/>
              </a:rPr>
              <a:t>Recommendation letter</a:t>
            </a:r>
          </a:p>
        </p:txBody>
      </p:sp>
      <p:sp>
        <p:nvSpPr>
          <p:cNvPr id="21" name="!!h1b"/>
          <p:cNvSpPr txBox="1"/>
          <p:nvPr/>
        </p:nvSpPr>
        <p:spPr>
          <a:xfrm>
            <a:off x="7112000" y="2667000"/>
            <a:ext cx="4064000" cy="317500"/>
          </a:xfrm>
          <a:prstGeom prst="rect">
            <a:avLst/>
          </a:prstGeom>
          <a:noFill/>
        </p:spPr>
        <p:txBody>
          <a:bodyPr wrap="square" lIns="0" rIns="0" tIns="0" bIns="0" anchor="t">
            <a:noAutofit/>
          </a:bodyPr>
          <a:lstStyle/>
          <a:p>
            <a:pPr algn="l">
              <a:lnSpc>
                <a:spcPct val="100000"/>
              </a:lnSpc>
            </a:pPr>
            <a:r>
              <a:rPr lang="en-US" sz="1300" b="0">
                <a:solidFill>
                  <a:srgbClr val="5C626E"/>
                </a:solidFill>
                <a:latin typeface="Poppins"/>
                <a:cs typeface="Poppins"/>
              </a:rPr>
              <a:t>thank your supervisor, then ask</a:t>
            </a:r>
          </a:p>
        </p:txBody>
      </p:sp>
      <p:sp>
        <p:nvSpPr>
          <p:cNvPr id="22" name="!!h2"/>
          <p:cNvSpPr/>
          <p:nvPr/>
        </p:nvSpPr>
        <p:spPr>
          <a:xfrm>
            <a:off x="698500" y="3302000"/>
            <a:ext cx="5207000" cy="1016000"/>
          </a:xfrm>
          <a:prstGeom prst="roundRect">
            <a:avLst>
              <a:gd name="adj" fmla="val 12500"/>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3" name="!!h2n"/>
          <p:cNvSpPr txBox="1"/>
          <p:nvPr/>
        </p:nvSpPr>
        <p:spPr>
          <a:xfrm>
            <a:off x="901700" y="3492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03</a:t>
            </a:r>
          </a:p>
        </p:txBody>
      </p:sp>
      <p:sp>
        <p:nvSpPr>
          <p:cNvPr id="24" name="!!h2t"/>
          <p:cNvSpPr txBox="1"/>
          <p:nvPr/>
        </p:nvSpPr>
        <p:spPr>
          <a:xfrm>
            <a:off x="1651000" y="3492500"/>
            <a:ext cx="4064000" cy="355600"/>
          </a:xfrm>
          <a:prstGeom prst="rect">
            <a:avLst/>
          </a:prstGeom>
          <a:noFill/>
        </p:spPr>
        <p:txBody>
          <a:bodyPr wrap="square" lIns="0" rIns="0" tIns="0" bIns="0" anchor="t">
            <a:noAutofit/>
          </a:bodyPr>
          <a:lstStyle/>
          <a:p>
            <a:pPr algn="l">
              <a:lnSpc>
                <a:spcPct val="100000"/>
              </a:lnSpc>
            </a:pPr>
            <a:r>
              <a:rPr lang="en-US" sz="1900" b="1">
                <a:solidFill>
                  <a:srgbClr val="0B1E3F"/>
                </a:solidFill>
                <a:latin typeface="Poppins"/>
                <a:cs typeface="Poppins"/>
              </a:rPr>
              <a:t>Keep your contacts</a:t>
            </a:r>
          </a:p>
        </p:txBody>
      </p:sp>
      <p:sp>
        <p:nvSpPr>
          <p:cNvPr id="25" name="!!h2b"/>
          <p:cNvSpPr txBox="1"/>
          <p:nvPr/>
        </p:nvSpPr>
        <p:spPr>
          <a:xfrm>
            <a:off x="1651000" y="3873500"/>
            <a:ext cx="4064000" cy="317500"/>
          </a:xfrm>
          <a:prstGeom prst="rect">
            <a:avLst/>
          </a:prstGeom>
          <a:noFill/>
        </p:spPr>
        <p:txBody>
          <a:bodyPr wrap="square" lIns="0" rIns="0" tIns="0" bIns="0" anchor="t">
            <a:noAutofit/>
          </a:bodyPr>
          <a:lstStyle/>
          <a:p>
            <a:pPr algn="l">
              <a:lnSpc>
                <a:spcPct val="100000"/>
              </a:lnSpc>
            </a:pPr>
            <a:r>
              <a:rPr lang="en-US" sz="1300" b="0">
                <a:solidFill>
                  <a:srgbClr val="5C626E"/>
                </a:solidFill>
                <a:latin typeface="Poppins"/>
                <a:cs typeface="Poppins"/>
              </a:rPr>
              <a:t>your network is your net worth</a:t>
            </a:r>
          </a:p>
        </p:txBody>
      </p:sp>
      <p:sp>
        <p:nvSpPr>
          <p:cNvPr id="26" name="!!h3"/>
          <p:cNvSpPr/>
          <p:nvPr/>
        </p:nvSpPr>
        <p:spPr>
          <a:xfrm>
            <a:off x="6159500" y="3302000"/>
            <a:ext cx="5207000" cy="1016000"/>
          </a:xfrm>
          <a:prstGeom prst="roundRect">
            <a:avLst>
              <a:gd name="adj" fmla="val 12500"/>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7" name="!!h3n"/>
          <p:cNvSpPr txBox="1"/>
          <p:nvPr/>
        </p:nvSpPr>
        <p:spPr>
          <a:xfrm>
            <a:off x="6362700" y="3492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04</a:t>
            </a:r>
          </a:p>
        </p:txBody>
      </p:sp>
      <p:sp>
        <p:nvSpPr>
          <p:cNvPr id="28" name="!!h3t"/>
          <p:cNvSpPr txBox="1"/>
          <p:nvPr/>
        </p:nvSpPr>
        <p:spPr>
          <a:xfrm>
            <a:off x="7112000" y="3492500"/>
            <a:ext cx="4064000" cy="355600"/>
          </a:xfrm>
          <a:prstGeom prst="rect">
            <a:avLst/>
          </a:prstGeom>
          <a:noFill/>
        </p:spPr>
        <p:txBody>
          <a:bodyPr wrap="square" lIns="0" rIns="0" tIns="0" bIns="0" anchor="t">
            <a:noAutofit/>
          </a:bodyPr>
          <a:lstStyle/>
          <a:p>
            <a:pPr algn="l">
              <a:lnSpc>
                <a:spcPct val="100000"/>
              </a:lnSpc>
            </a:pPr>
            <a:r>
              <a:rPr lang="en-US" sz="1900" b="1">
                <a:solidFill>
                  <a:srgbClr val="0B1E3F"/>
                </a:solidFill>
                <a:latin typeface="Poppins"/>
                <a:cs typeface="Poppins"/>
              </a:rPr>
              <a:t>Collect evidence</a:t>
            </a:r>
          </a:p>
        </p:txBody>
      </p:sp>
      <p:sp>
        <p:nvSpPr>
          <p:cNvPr id="29" name="!!h3b"/>
          <p:cNvSpPr txBox="1"/>
          <p:nvPr/>
        </p:nvSpPr>
        <p:spPr>
          <a:xfrm>
            <a:off x="7112000" y="3873500"/>
            <a:ext cx="4064000" cy="317500"/>
          </a:xfrm>
          <a:prstGeom prst="rect">
            <a:avLst/>
          </a:prstGeom>
          <a:noFill/>
        </p:spPr>
        <p:txBody>
          <a:bodyPr wrap="square" lIns="0" rIns="0" tIns="0" bIns="0" anchor="t">
            <a:noAutofit/>
          </a:bodyPr>
          <a:lstStyle/>
          <a:p>
            <a:pPr algn="l">
              <a:lnSpc>
                <a:spcPct val="100000"/>
              </a:lnSpc>
            </a:pPr>
            <a:r>
              <a:rPr lang="en-US" sz="1300" b="0">
                <a:solidFill>
                  <a:srgbClr val="5C626E"/>
                </a:solidFill>
                <a:latin typeface="Poppins"/>
                <a:cs typeface="Poppins"/>
              </a:rPr>
              <a:t>photos, screenshots, notes</a:t>
            </a:r>
          </a:p>
        </p:txBody>
      </p:sp>
      <p:sp>
        <p:nvSpPr>
          <p:cNvPr id="30" name="!!st1"/>
          <p:cNvSpPr/>
          <p:nvPr/>
        </p:nvSpPr>
        <p:spPr>
          <a:xfrm rot="21360000">
            <a:off x="8088543" y="4523740"/>
            <a:ext cx="2872914" cy="350520"/>
          </a:xfrm>
          <a:prstGeom prst="roundRect">
            <a:avLst>
              <a:gd name="adj" fmla="val 21739"/>
            </a:avLst>
          </a:prstGeom>
          <a:solidFill>
            <a:srgbClr val="969CAA"/>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200" b="1">
                <a:solidFill>
                  <a:srgbClr val="FFFFFF"/>
                </a:solidFill>
                <a:latin typeface="Poppins"/>
                <a:cs typeface="Poppins"/>
              </a:rPr>
              <a:t>Not: “I observed the network”</a:t>
            </a:r>
          </a:p>
        </p:txBody>
      </p:sp>
      <p:sp>
        <p:nvSpPr>
          <p:cNvPr id="31" name="!!st2"/>
          <p:cNvSpPr/>
          <p:nvPr/>
        </p:nvSpPr>
        <p:spPr>
          <a:xfrm rot="180000">
            <a:off x="7699941" y="5095240"/>
            <a:ext cx="2888119" cy="350520"/>
          </a:xfrm>
          <a:prstGeom prst="roundRect">
            <a:avLst>
              <a:gd name="adj" fmla="val 21739"/>
            </a:avLst>
          </a:prstGeom>
          <a:solidFill>
            <a:srgbClr val="E8603A"/>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200" b="1">
                <a:solidFill>
                  <a:srgbClr val="FFFFFF"/>
                </a:solidFill>
                <a:latin typeface="Poppins"/>
                <a:cs typeface="Poppins"/>
              </a:rPr>
              <a:t>Yes: “I configured 3 switches”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STILL IN SCHOOL? START NOW</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6869545"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t1"/>
          <p:cNvSpPr txBox="1"/>
          <p:nvPr/>
        </p:nvSpPr>
        <p:spPr>
          <a:xfrm>
            <a:off x="698500" y="952500"/>
            <a:ext cx="8255000" cy="785368"/>
          </a:xfrm>
          <a:prstGeom prst="rect">
            <a:avLst/>
          </a:prstGeom>
          <a:noFill/>
        </p:spPr>
        <p:txBody>
          <a:bodyPr wrap="square" lIns="0" rIns="0" tIns="0" bIns="0" anchor="t">
            <a:noAutofit/>
          </a:bodyPr>
          <a:lstStyle/>
          <a:p>
            <a:pPr algn="l">
              <a:lnSpc>
                <a:spcPct val="95000"/>
              </a:lnSpc>
            </a:pPr>
            <a:r>
              <a:rPr lang="en-US" sz="4800" b="1">
                <a:solidFill>
                  <a:srgbClr val="0B1E3F"/>
                </a:solidFill>
                <a:latin typeface="Poppins"/>
                <a:cs typeface="Poppins"/>
              </a:rPr>
              <a:t>Start now.</a:t>
            </a:r>
          </a:p>
        </p:txBody>
      </p:sp>
      <p:pic>
        <p:nvPicPr>
          <p:cNvPr id="13" name="!!script" descr="script-learnitinclassproveitinproje.png"/>
          <p:cNvPicPr>
            <a:picLocks noChangeAspect="1"/>
          </p:cNvPicPr>
          <p:nvPr/>
        </p:nvPicPr>
        <p:blipFill>
          <a:blip r:embed="rId4"/>
          <a:stretch>
            <a:fillRect/>
          </a:stretch>
        </p:blipFill>
        <p:spPr>
          <a:xfrm>
            <a:off x="4330700" y="965200"/>
            <a:ext cx="4937125" cy="708025"/>
          </a:xfrm>
          <a:prstGeom prst="rect">
            <a:avLst/>
          </a:prstGeom>
        </p:spPr>
      </p:pic>
      <p:sp>
        <p:nvSpPr>
          <p:cNvPr id="14" name="!!h0"/>
          <p:cNvSpPr/>
          <p:nvPr/>
        </p:nvSpPr>
        <p:spPr>
          <a:xfrm>
            <a:off x="698500" y="2032000"/>
            <a:ext cx="5207000" cy="1079500"/>
          </a:xfrm>
          <a:prstGeom prst="roundRect">
            <a:avLst>
              <a:gd name="adj" fmla="val 1176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5" name="!!h0n"/>
          <p:cNvSpPr txBox="1"/>
          <p:nvPr/>
        </p:nvSpPr>
        <p:spPr>
          <a:xfrm>
            <a:off x="901700" y="2222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01</a:t>
            </a:r>
          </a:p>
        </p:txBody>
      </p:sp>
      <p:sp>
        <p:nvSpPr>
          <p:cNvPr id="16" name="!!h0t"/>
          <p:cNvSpPr txBox="1"/>
          <p:nvPr/>
        </p:nvSpPr>
        <p:spPr>
          <a:xfrm>
            <a:off x="1651000" y="2222500"/>
            <a:ext cx="4064000" cy="355600"/>
          </a:xfrm>
          <a:prstGeom prst="rect">
            <a:avLst/>
          </a:prstGeom>
          <a:noFill/>
        </p:spPr>
        <p:txBody>
          <a:bodyPr wrap="square" lIns="0" rIns="0" tIns="0" bIns="0" anchor="t">
            <a:noAutofit/>
          </a:bodyPr>
          <a:lstStyle/>
          <a:p>
            <a:pPr algn="l">
              <a:lnSpc>
                <a:spcPct val="100000"/>
              </a:lnSpc>
            </a:pPr>
            <a:r>
              <a:rPr lang="en-US" sz="1800" b="1">
                <a:solidFill>
                  <a:srgbClr val="0B1E3F"/>
                </a:solidFill>
                <a:latin typeface="Poppins"/>
                <a:cs typeface="Poppins"/>
              </a:rPr>
              <a:t>Type up your paper code</a:t>
            </a:r>
          </a:p>
        </p:txBody>
      </p:sp>
      <p:sp>
        <p:nvSpPr>
          <p:cNvPr id="17" name="!!h0b"/>
          <p:cNvSpPr txBox="1"/>
          <p:nvPr/>
        </p:nvSpPr>
        <p:spPr>
          <a:xfrm>
            <a:off x="1651000" y="2616200"/>
            <a:ext cx="4064000" cy="317500"/>
          </a:xfrm>
          <a:prstGeom prst="rect">
            <a:avLst/>
          </a:prstGeom>
          <a:noFill/>
        </p:spPr>
        <p:txBody>
          <a:bodyPr wrap="square" lIns="0" rIns="0" tIns="0" bIns="0" anchor="t">
            <a:noAutofit/>
          </a:bodyPr>
          <a:lstStyle/>
          <a:p>
            <a:pPr algn="l">
              <a:lnSpc>
                <a:spcPct val="100000"/>
              </a:lnSpc>
            </a:pPr>
            <a:r>
              <a:rPr lang="en-US" sz="1300" b="0">
                <a:solidFill>
                  <a:srgbClr val="5C626E"/>
                </a:solidFill>
                <a:latin typeface="Poppins"/>
                <a:cs typeface="Poppins"/>
              </a:rPr>
              <a:t>same day</a:t>
            </a:r>
          </a:p>
        </p:txBody>
      </p:sp>
      <p:sp>
        <p:nvSpPr>
          <p:cNvPr id="18" name="!!h1"/>
          <p:cNvSpPr/>
          <p:nvPr/>
        </p:nvSpPr>
        <p:spPr>
          <a:xfrm>
            <a:off x="6159500" y="2032000"/>
            <a:ext cx="5207000" cy="1079500"/>
          </a:xfrm>
          <a:prstGeom prst="roundRect">
            <a:avLst>
              <a:gd name="adj" fmla="val 1176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9" name="!!h1n"/>
          <p:cNvSpPr txBox="1"/>
          <p:nvPr/>
        </p:nvSpPr>
        <p:spPr>
          <a:xfrm>
            <a:off x="6362700" y="2222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02</a:t>
            </a:r>
          </a:p>
        </p:txBody>
      </p:sp>
      <p:sp>
        <p:nvSpPr>
          <p:cNvPr id="20" name="!!h1t"/>
          <p:cNvSpPr txBox="1"/>
          <p:nvPr/>
        </p:nvSpPr>
        <p:spPr>
          <a:xfrm>
            <a:off x="7112000" y="2222500"/>
            <a:ext cx="4064000" cy="355600"/>
          </a:xfrm>
          <a:prstGeom prst="rect">
            <a:avLst/>
          </a:prstGeom>
          <a:noFill/>
        </p:spPr>
        <p:txBody>
          <a:bodyPr wrap="square" lIns="0" rIns="0" tIns="0" bIns="0" anchor="t">
            <a:noAutofit/>
          </a:bodyPr>
          <a:lstStyle/>
          <a:p>
            <a:pPr algn="l">
              <a:lnSpc>
                <a:spcPct val="100000"/>
              </a:lnSpc>
            </a:pPr>
            <a:r>
              <a:rPr lang="en-US" sz="1800" b="1">
                <a:solidFill>
                  <a:srgbClr val="0B1E3F"/>
                </a:solidFill>
                <a:latin typeface="Poppins"/>
                <a:cs typeface="Poppins"/>
              </a:rPr>
              <a:t>Ship a real project</a:t>
            </a:r>
          </a:p>
        </p:txBody>
      </p:sp>
      <p:sp>
        <p:nvSpPr>
          <p:cNvPr id="21" name="!!h1b"/>
          <p:cNvSpPr txBox="1"/>
          <p:nvPr/>
        </p:nvSpPr>
        <p:spPr>
          <a:xfrm>
            <a:off x="7112000" y="2616200"/>
            <a:ext cx="4064000" cy="317500"/>
          </a:xfrm>
          <a:prstGeom prst="rect">
            <a:avLst/>
          </a:prstGeom>
          <a:noFill/>
        </p:spPr>
        <p:txBody>
          <a:bodyPr wrap="square" lIns="0" rIns="0" tIns="0" bIns="0" anchor="t">
            <a:noAutofit/>
          </a:bodyPr>
          <a:lstStyle/>
          <a:p>
            <a:pPr algn="l">
              <a:lnSpc>
                <a:spcPct val="100000"/>
              </a:lnSpc>
            </a:pPr>
            <a:r>
              <a:rPr lang="en-US" sz="1300" b="0">
                <a:solidFill>
                  <a:srgbClr val="5C626E"/>
                </a:solidFill>
                <a:latin typeface="Poppins"/>
                <a:cs typeface="Poppins"/>
              </a:rPr>
              <a:t>every semester</a:t>
            </a:r>
          </a:p>
        </p:txBody>
      </p:sp>
      <p:sp>
        <p:nvSpPr>
          <p:cNvPr id="22" name="!!h2"/>
          <p:cNvSpPr/>
          <p:nvPr/>
        </p:nvSpPr>
        <p:spPr>
          <a:xfrm>
            <a:off x="698500" y="3302000"/>
            <a:ext cx="5207000" cy="1079500"/>
          </a:xfrm>
          <a:prstGeom prst="roundRect">
            <a:avLst>
              <a:gd name="adj" fmla="val 1176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3" name="!!h2n"/>
          <p:cNvSpPr txBox="1"/>
          <p:nvPr/>
        </p:nvSpPr>
        <p:spPr>
          <a:xfrm>
            <a:off x="901700" y="3492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03</a:t>
            </a:r>
          </a:p>
        </p:txBody>
      </p:sp>
      <p:sp>
        <p:nvSpPr>
          <p:cNvPr id="24" name="!!h2t"/>
          <p:cNvSpPr txBox="1"/>
          <p:nvPr/>
        </p:nvSpPr>
        <p:spPr>
          <a:xfrm>
            <a:off x="1651000" y="3492500"/>
            <a:ext cx="4064000" cy="355600"/>
          </a:xfrm>
          <a:prstGeom prst="rect">
            <a:avLst/>
          </a:prstGeom>
          <a:noFill/>
        </p:spPr>
        <p:txBody>
          <a:bodyPr wrap="square" lIns="0" rIns="0" tIns="0" bIns="0" anchor="t">
            <a:noAutofit/>
          </a:bodyPr>
          <a:lstStyle/>
          <a:p>
            <a:pPr algn="l">
              <a:lnSpc>
                <a:spcPct val="100000"/>
              </a:lnSpc>
            </a:pPr>
            <a:r>
              <a:rPr lang="en-US" sz="1800" b="1">
                <a:solidFill>
                  <a:srgbClr val="0B1E3F"/>
                </a:solidFill>
                <a:latin typeface="Poppins"/>
                <a:cs typeface="Poppins"/>
              </a:rPr>
              <a:t>Live on GitHub</a:t>
            </a:r>
          </a:p>
        </p:txBody>
      </p:sp>
      <p:sp>
        <p:nvSpPr>
          <p:cNvPr id="25" name="!!h2b"/>
          <p:cNvSpPr txBox="1"/>
          <p:nvPr/>
        </p:nvSpPr>
        <p:spPr>
          <a:xfrm>
            <a:off x="1651000" y="3886200"/>
            <a:ext cx="4064000" cy="317500"/>
          </a:xfrm>
          <a:prstGeom prst="rect">
            <a:avLst/>
          </a:prstGeom>
          <a:noFill/>
        </p:spPr>
        <p:txBody>
          <a:bodyPr wrap="square" lIns="0" rIns="0" tIns="0" bIns="0" anchor="t">
            <a:noAutofit/>
          </a:bodyPr>
          <a:lstStyle/>
          <a:p>
            <a:pPr algn="l">
              <a:lnSpc>
                <a:spcPct val="100000"/>
              </a:lnSpc>
            </a:pPr>
            <a:r>
              <a:rPr lang="en-US" sz="1300" b="0">
                <a:solidFill>
                  <a:srgbClr val="5C626E"/>
                </a:solidFill>
                <a:latin typeface="Poppins"/>
                <a:cs typeface="Poppins"/>
              </a:rPr>
              <a:t>commit, push, repeat</a:t>
            </a:r>
          </a:p>
        </p:txBody>
      </p:sp>
      <p:sp>
        <p:nvSpPr>
          <p:cNvPr id="26" name="!!h3"/>
          <p:cNvSpPr/>
          <p:nvPr/>
        </p:nvSpPr>
        <p:spPr>
          <a:xfrm>
            <a:off x="6159500" y="3302000"/>
            <a:ext cx="5207000" cy="1079500"/>
          </a:xfrm>
          <a:prstGeom prst="roundRect">
            <a:avLst>
              <a:gd name="adj" fmla="val 1176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7" name="!!h3n"/>
          <p:cNvSpPr txBox="1"/>
          <p:nvPr/>
        </p:nvSpPr>
        <p:spPr>
          <a:xfrm>
            <a:off x="6362700" y="3492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04</a:t>
            </a:r>
          </a:p>
        </p:txBody>
      </p:sp>
      <p:sp>
        <p:nvSpPr>
          <p:cNvPr id="28" name="!!h3t"/>
          <p:cNvSpPr txBox="1"/>
          <p:nvPr/>
        </p:nvSpPr>
        <p:spPr>
          <a:xfrm>
            <a:off x="7112000" y="3492500"/>
            <a:ext cx="4064000" cy="355600"/>
          </a:xfrm>
          <a:prstGeom prst="rect">
            <a:avLst/>
          </a:prstGeom>
          <a:noFill/>
        </p:spPr>
        <p:txBody>
          <a:bodyPr wrap="square" lIns="0" rIns="0" tIns="0" bIns="0" anchor="t">
            <a:noAutofit/>
          </a:bodyPr>
          <a:lstStyle/>
          <a:p>
            <a:pPr algn="l">
              <a:lnSpc>
                <a:spcPct val="100000"/>
              </a:lnSpc>
            </a:pPr>
            <a:r>
              <a:rPr lang="en-US" sz="1800" b="1">
                <a:solidFill>
                  <a:srgbClr val="0B1E3F"/>
                </a:solidFill>
                <a:latin typeface="Poppins"/>
                <a:cs typeface="Poppins"/>
              </a:rPr>
              <a:t>Use AI as a tutor</a:t>
            </a:r>
          </a:p>
        </p:txBody>
      </p:sp>
      <p:sp>
        <p:nvSpPr>
          <p:cNvPr id="29" name="!!h3b"/>
          <p:cNvSpPr txBox="1"/>
          <p:nvPr/>
        </p:nvSpPr>
        <p:spPr>
          <a:xfrm>
            <a:off x="7112000" y="3886200"/>
            <a:ext cx="4064000" cy="317500"/>
          </a:xfrm>
          <a:prstGeom prst="rect">
            <a:avLst/>
          </a:prstGeom>
          <a:noFill/>
        </p:spPr>
        <p:txBody>
          <a:bodyPr wrap="square" lIns="0" rIns="0" tIns="0" bIns="0" anchor="t">
            <a:noAutofit/>
          </a:bodyPr>
          <a:lstStyle/>
          <a:p>
            <a:pPr algn="l">
              <a:lnSpc>
                <a:spcPct val="100000"/>
              </a:lnSpc>
            </a:pPr>
            <a:r>
              <a:rPr lang="en-US" sz="1300" b="0">
                <a:solidFill>
                  <a:srgbClr val="5C626E"/>
                </a:solidFill>
                <a:latin typeface="Poppins"/>
                <a:cs typeface="Poppins"/>
              </a:rPr>
              <a:t>not a copy machine</a:t>
            </a:r>
          </a:p>
        </p:txBody>
      </p:sp>
      <p:sp>
        <p:nvSpPr>
          <p:cNvPr id="30" name="!!h4"/>
          <p:cNvSpPr/>
          <p:nvPr/>
        </p:nvSpPr>
        <p:spPr>
          <a:xfrm>
            <a:off x="698500" y="4572000"/>
            <a:ext cx="5207000" cy="1079500"/>
          </a:xfrm>
          <a:prstGeom prst="roundRect">
            <a:avLst>
              <a:gd name="adj" fmla="val 1176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31" name="!!h4n"/>
          <p:cNvSpPr txBox="1"/>
          <p:nvPr/>
        </p:nvSpPr>
        <p:spPr>
          <a:xfrm>
            <a:off x="901700" y="4762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05</a:t>
            </a:r>
          </a:p>
        </p:txBody>
      </p:sp>
      <p:sp>
        <p:nvSpPr>
          <p:cNvPr id="32" name="!!h4t"/>
          <p:cNvSpPr txBox="1"/>
          <p:nvPr/>
        </p:nvSpPr>
        <p:spPr>
          <a:xfrm>
            <a:off x="1651000" y="4762500"/>
            <a:ext cx="4064000" cy="355600"/>
          </a:xfrm>
          <a:prstGeom prst="rect">
            <a:avLst/>
          </a:prstGeom>
          <a:noFill/>
        </p:spPr>
        <p:txBody>
          <a:bodyPr wrap="square" lIns="0" rIns="0" tIns="0" bIns="0" anchor="t">
            <a:noAutofit/>
          </a:bodyPr>
          <a:lstStyle/>
          <a:p>
            <a:pPr algn="l">
              <a:lnSpc>
                <a:spcPct val="100000"/>
              </a:lnSpc>
            </a:pPr>
            <a:r>
              <a:rPr lang="en-US" sz="1800" b="1">
                <a:solidFill>
                  <a:srgbClr val="0B1E3F"/>
                </a:solidFill>
                <a:latin typeface="Poppins"/>
                <a:cs typeface="Poppins"/>
              </a:rPr>
              <a:t>Treat every project like real work</a:t>
            </a:r>
          </a:p>
        </p:txBody>
      </p:sp>
      <p:sp>
        <p:nvSpPr>
          <p:cNvPr id="33" name="!!h4b"/>
          <p:cNvSpPr txBox="1"/>
          <p:nvPr/>
        </p:nvSpPr>
        <p:spPr>
          <a:xfrm>
            <a:off x="1651000" y="5156200"/>
            <a:ext cx="4064000" cy="317500"/>
          </a:xfrm>
          <a:prstGeom prst="rect">
            <a:avLst/>
          </a:prstGeom>
          <a:noFill/>
        </p:spPr>
        <p:txBody>
          <a:bodyPr wrap="square" lIns="0" rIns="0" tIns="0" bIns="0" anchor="t">
            <a:noAutofit/>
          </a:bodyPr>
          <a:lstStyle/>
          <a:p>
            <a:pPr algn="l">
              <a:lnSpc>
                <a:spcPct val="100000"/>
              </a:lnSpc>
            </a:pPr>
            <a:r>
              <a:rPr lang="en-US" sz="1300" b="0">
                <a:solidFill>
                  <a:srgbClr val="5C626E"/>
                </a:solidFill>
                <a:latin typeface="Poppins"/>
                <a:cs typeface="Poppins"/>
              </a:rPr>
              <a:t>real users, real deadlines</a:t>
            </a:r>
          </a:p>
        </p:txBody>
      </p:sp>
      <p:sp>
        <p:nvSpPr>
          <p:cNvPr id="34" name="!!h5"/>
          <p:cNvSpPr/>
          <p:nvPr/>
        </p:nvSpPr>
        <p:spPr>
          <a:xfrm>
            <a:off x="6159500" y="4572000"/>
            <a:ext cx="5207000" cy="1079500"/>
          </a:xfrm>
          <a:prstGeom prst="roundRect">
            <a:avLst>
              <a:gd name="adj" fmla="val 1176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35" name="!!h5n"/>
          <p:cNvSpPr txBox="1"/>
          <p:nvPr/>
        </p:nvSpPr>
        <p:spPr>
          <a:xfrm>
            <a:off x="6362700" y="4762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06</a:t>
            </a:r>
          </a:p>
        </p:txBody>
      </p:sp>
      <p:sp>
        <p:nvSpPr>
          <p:cNvPr id="36" name="!!h5t"/>
          <p:cNvSpPr txBox="1"/>
          <p:nvPr/>
        </p:nvSpPr>
        <p:spPr>
          <a:xfrm>
            <a:off x="7112000" y="4762500"/>
            <a:ext cx="4064000" cy="355600"/>
          </a:xfrm>
          <a:prstGeom prst="rect">
            <a:avLst/>
          </a:prstGeom>
          <a:noFill/>
        </p:spPr>
        <p:txBody>
          <a:bodyPr wrap="square" lIns="0" rIns="0" tIns="0" bIns="0" anchor="t">
            <a:noAutofit/>
          </a:bodyPr>
          <a:lstStyle/>
          <a:p>
            <a:pPr algn="l">
              <a:lnSpc>
                <a:spcPct val="100000"/>
              </a:lnSpc>
            </a:pPr>
            <a:r>
              <a:rPr lang="en-US" sz="1800" b="1">
                <a:solidFill>
                  <a:srgbClr val="0B1E3F"/>
                </a:solidFill>
                <a:latin typeface="Poppins"/>
                <a:cs typeface="Poppins"/>
              </a:rPr>
              <a:t>Respect the fundamentals</a:t>
            </a:r>
          </a:p>
        </p:txBody>
      </p:sp>
      <p:sp>
        <p:nvSpPr>
          <p:cNvPr id="37" name="!!h5b"/>
          <p:cNvSpPr txBox="1"/>
          <p:nvPr/>
        </p:nvSpPr>
        <p:spPr>
          <a:xfrm>
            <a:off x="7112000" y="5156200"/>
            <a:ext cx="4064000" cy="317500"/>
          </a:xfrm>
          <a:prstGeom prst="rect">
            <a:avLst/>
          </a:prstGeom>
          <a:noFill/>
        </p:spPr>
        <p:txBody>
          <a:bodyPr wrap="square" lIns="0" rIns="0" tIns="0" bIns="0" anchor="t">
            <a:noAutofit/>
          </a:bodyPr>
          <a:lstStyle/>
          <a:p>
            <a:pPr algn="l">
              <a:lnSpc>
                <a:spcPct val="100000"/>
              </a:lnSpc>
            </a:pPr>
            <a:r>
              <a:rPr lang="en-US" sz="1300" b="0">
                <a:solidFill>
                  <a:srgbClr val="5C626E"/>
                </a:solidFill>
                <a:latin typeface="Poppins"/>
                <a:cs typeface="Poppins"/>
              </a:rPr>
              <a:t>logic, data structures, maths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navy"/>
          <p:cNvSpPr/>
          <p:nvPr/>
        </p:nvSpPr>
        <p:spPr>
          <a:xfrm>
            <a:off x="0" y="0"/>
            <a:ext cx="12192000" cy="68580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4" name="!!orangeline"/>
          <p:cNvSpPr/>
          <p:nvPr/>
        </p:nvSpPr>
        <p:spPr>
          <a:xfrm>
            <a:off x="0" y="6794500"/>
            <a:ext cx="12192000" cy="6350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5" name="!!num"/>
          <p:cNvSpPr txBox="1"/>
          <p:nvPr/>
        </p:nvSpPr>
        <p:spPr>
          <a:xfrm>
            <a:off x="6731000" y="762000"/>
            <a:ext cx="4826000" cy="4445000"/>
          </a:xfrm>
          <a:prstGeom prst="rect">
            <a:avLst/>
          </a:prstGeom>
          <a:noFill/>
        </p:spPr>
        <p:txBody>
          <a:bodyPr wrap="square" lIns="0" rIns="0" tIns="0" bIns="0" anchor="t">
            <a:noAutofit/>
          </a:bodyPr>
          <a:lstStyle/>
          <a:p>
            <a:pPr algn="r">
              <a:lnSpc>
                <a:spcPct val="85000"/>
              </a:lnSpc>
            </a:pPr>
            <a:r>
              <a:rPr lang="en-US" sz="25000" b="1">
                <a:ln w="25400">
                  <a:solidFill>
                    <a:srgbClr val="3C5480"/>
                  </a:solidFill>
                </a:ln>
                <a:noFill/>
                <a:latin typeface="Poppins"/>
                <a:cs typeface="Poppins"/>
              </a:rPr>
              <a:t>03</a:t>
            </a:r>
          </a:p>
        </p:txBody>
      </p:sp>
      <p:sp>
        <p:nvSpPr>
          <p:cNvPr id="6" name="!!label"/>
          <p:cNvSpPr txBox="1"/>
          <p:nvPr/>
        </p:nvSpPr>
        <p:spPr>
          <a:xfrm>
            <a:off x="698500" y="1905000"/>
            <a:ext cx="7620000" cy="223520"/>
          </a:xfrm>
          <a:prstGeom prst="rect">
            <a:avLst/>
          </a:prstGeom>
          <a:noFill/>
        </p:spPr>
        <p:txBody>
          <a:bodyPr wrap="square" lIns="0" rIns="0" tIns="0" bIns="0" anchor="t">
            <a:noAutofit/>
          </a:bodyPr>
          <a:lstStyle/>
          <a:p>
            <a:pPr algn="l">
              <a:lnSpc>
                <a:spcPct val="100000"/>
              </a:lnSpc>
            </a:pPr>
            <a:r>
              <a:rPr lang="en-US" sz="1100" b="0" spc="352">
                <a:solidFill>
                  <a:srgbClr val="E8603A"/>
                </a:solidFill>
                <a:latin typeface="Poppins SemiBold"/>
                <a:cs typeface="Poppins SemiBold"/>
              </a:rPr>
              <a:t>PART THREE · MONEY</a:t>
            </a:r>
          </a:p>
        </p:txBody>
      </p:sp>
      <p:sp>
        <p:nvSpPr>
          <p:cNvPr id="7" name="!!t1"/>
          <p:cNvSpPr txBox="1"/>
          <p:nvPr/>
        </p:nvSpPr>
        <p:spPr>
          <a:xfrm>
            <a:off x="698500" y="2222500"/>
            <a:ext cx="8255000" cy="825500"/>
          </a:xfrm>
          <a:prstGeom prst="rect">
            <a:avLst/>
          </a:prstGeom>
          <a:noFill/>
        </p:spPr>
        <p:txBody>
          <a:bodyPr wrap="square" lIns="0" rIns="0" tIns="0" bIns="0" anchor="t">
            <a:noAutofit/>
          </a:bodyPr>
          <a:lstStyle/>
          <a:p>
            <a:pPr algn="l">
              <a:lnSpc>
                <a:spcPct val="95000"/>
              </a:lnSpc>
            </a:pPr>
            <a:r>
              <a:rPr lang="en-US" sz="5200" b="1">
                <a:solidFill>
                  <a:srgbClr val="FFFFFF"/>
                </a:solidFill>
                <a:latin typeface="Poppins"/>
                <a:cs typeface="Poppins"/>
              </a:rPr>
              <a:t>Make money</a:t>
            </a:r>
          </a:p>
        </p:txBody>
      </p:sp>
      <p:sp>
        <p:nvSpPr>
          <p:cNvPr id="8" name="!!t2"/>
          <p:cNvSpPr txBox="1"/>
          <p:nvPr/>
        </p:nvSpPr>
        <p:spPr>
          <a:xfrm>
            <a:off x="698500" y="2952750"/>
            <a:ext cx="8255000" cy="825500"/>
          </a:xfrm>
          <a:prstGeom prst="rect">
            <a:avLst/>
          </a:prstGeom>
          <a:noFill/>
        </p:spPr>
        <p:txBody>
          <a:bodyPr wrap="square" lIns="0" rIns="0" tIns="0" bIns="0" anchor="t">
            <a:noAutofit/>
          </a:bodyPr>
          <a:lstStyle/>
          <a:p>
            <a:pPr algn="l">
              <a:lnSpc>
                <a:spcPct val="95000"/>
              </a:lnSpc>
            </a:pPr>
            <a:r>
              <a:rPr lang="en-US" sz="5200" b="1">
                <a:solidFill>
                  <a:srgbClr val="E8603A"/>
                </a:solidFill>
                <a:latin typeface="Poppins"/>
                <a:cs typeface="Poppins"/>
              </a:rPr>
              <a:t>the right way.</a:t>
            </a:r>
          </a:p>
        </p:txBody>
      </p:sp>
      <p:pic>
        <p:nvPicPr>
          <p:cNvPr id="9" name="!!script" descr="script-ujuzinipesa.png"/>
          <p:cNvPicPr>
            <a:picLocks noChangeAspect="1"/>
          </p:cNvPicPr>
          <p:nvPr/>
        </p:nvPicPr>
        <p:blipFill>
          <a:blip r:embed="rId4"/>
          <a:stretch>
            <a:fillRect/>
          </a:stretch>
        </p:blipFill>
        <p:spPr>
          <a:xfrm>
            <a:off x="584200" y="3949700"/>
            <a:ext cx="2209800" cy="79375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USE YOUR STUDENT STATUS</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7523788"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t1"/>
          <p:cNvSpPr txBox="1"/>
          <p:nvPr/>
        </p:nvSpPr>
        <p:spPr>
          <a:xfrm>
            <a:off x="698500" y="952500"/>
            <a:ext cx="8255000" cy="730504"/>
          </a:xfrm>
          <a:prstGeom prst="rect">
            <a:avLst/>
          </a:prstGeom>
          <a:noFill/>
        </p:spPr>
        <p:txBody>
          <a:bodyPr wrap="square" lIns="0" rIns="0" tIns="0" bIns="0" anchor="t">
            <a:noAutofit/>
          </a:bodyPr>
          <a:lstStyle/>
          <a:p>
            <a:pPr algn="l">
              <a:lnSpc>
                <a:spcPct val="95000"/>
              </a:lnSpc>
            </a:pPr>
            <a:r>
              <a:rPr lang="en-US" sz="4400" b="1">
                <a:solidFill>
                  <a:srgbClr val="0B1E3F"/>
                </a:solidFill>
                <a:latin typeface="Poppins"/>
                <a:cs typeface="Poppins"/>
              </a:rPr>
              <a:t>Your student email is</a:t>
            </a:r>
          </a:p>
        </p:txBody>
      </p:sp>
      <p:sp>
        <p:nvSpPr>
          <p:cNvPr id="13" name="!!t2"/>
          <p:cNvSpPr txBox="1"/>
          <p:nvPr/>
        </p:nvSpPr>
        <p:spPr>
          <a:xfrm>
            <a:off x="698500" y="1556004"/>
            <a:ext cx="8255000" cy="730504"/>
          </a:xfrm>
          <a:prstGeom prst="rect">
            <a:avLst/>
          </a:prstGeom>
          <a:noFill/>
        </p:spPr>
        <p:txBody>
          <a:bodyPr wrap="square" lIns="0" rIns="0" tIns="0" bIns="0" anchor="t">
            <a:noAutofit/>
          </a:bodyPr>
          <a:lstStyle/>
          <a:p>
            <a:pPr algn="l">
              <a:lnSpc>
                <a:spcPct val="95000"/>
              </a:lnSpc>
            </a:pPr>
            <a:r>
              <a:rPr lang="en-US" sz="4400" b="1">
                <a:solidFill>
                  <a:srgbClr val="E8603A"/>
                </a:solidFill>
                <a:latin typeface="Poppins"/>
                <a:cs typeface="Poppins"/>
              </a:rPr>
              <a:t>worth millions.</a:t>
            </a:r>
          </a:p>
        </p:txBody>
      </p:sp>
      <p:sp>
        <p:nvSpPr>
          <p:cNvPr id="14" name="!!chip0"/>
          <p:cNvSpPr/>
          <p:nvPr/>
        </p:nvSpPr>
        <p:spPr>
          <a:xfrm>
            <a:off x="698500" y="2540000"/>
            <a:ext cx="2540000" cy="635000"/>
          </a:xfrm>
          <a:prstGeom prst="roundRect">
            <a:avLst>
              <a:gd name="adj" fmla="val 50000"/>
            </a:avLst>
          </a:prstGeom>
          <a:solidFill>
            <a:srgbClr val="0B1E3F"/>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lnSpc>
                <a:spcPct val="100000"/>
              </a:lnSpc>
            </a:pPr>
            <a:r>
              <a:rPr lang="en-US" sz="1300" b="1">
                <a:solidFill>
                  <a:srgbClr val="FFFFFF"/>
                </a:solidFill>
                <a:latin typeface="Poppins"/>
                <a:cs typeface="Poppins"/>
              </a:rPr>
              <a:t>GitHub Student Pack</a:t>
            </a:r>
          </a:p>
        </p:txBody>
      </p:sp>
      <p:sp>
        <p:nvSpPr>
          <p:cNvPr id="15" name="!!chip1"/>
          <p:cNvSpPr/>
          <p:nvPr/>
        </p:nvSpPr>
        <p:spPr>
          <a:xfrm>
            <a:off x="3429000" y="2540000"/>
            <a:ext cx="2540000" cy="635000"/>
          </a:xfrm>
          <a:prstGeom prst="roundRect">
            <a:avLst>
              <a:gd name="adj" fmla="val 50000"/>
            </a:avLst>
          </a:prstGeom>
          <a:solidFill>
            <a:srgbClr val="FCFBF7"/>
          </a:solidFill>
          <a:ln w="12700">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lnSpc>
                <a:spcPct val="100000"/>
              </a:lnSpc>
            </a:pPr>
            <a:r>
              <a:rPr lang="en-US" sz="1300" b="0">
                <a:solidFill>
                  <a:srgbClr val="0B1E3F"/>
                </a:solidFill>
                <a:latin typeface="Poppins"/>
                <a:cs typeface="Poppins"/>
              </a:rPr>
              <a:t>Huawei ICT Academy</a:t>
            </a:r>
          </a:p>
        </p:txBody>
      </p:sp>
      <p:sp>
        <p:nvSpPr>
          <p:cNvPr id="16" name="!!chip2"/>
          <p:cNvSpPr/>
          <p:nvPr/>
        </p:nvSpPr>
        <p:spPr>
          <a:xfrm>
            <a:off x="6159500" y="2540000"/>
            <a:ext cx="2540000" cy="635000"/>
          </a:xfrm>
          <a:prstGeom prst="roundRect">
            <a:avLst>
              <a:gd name="adj" fmla="val 50000"/>
            </a:avLst>
          </a:prstGeom>
          <a:solidFill>
            <a:srgbClr val="FCFBF7"/>
          </a:solidFill>
          <a:ln w="12700">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lnSpc>
                <a:spcPct val="100000"/>
              </a:lnSpc>
            </a:pPr>
            <a:r>
              <a:rPr lang="en-US" sz="1300" b="0">
                <a:solidFill>
                  <a:srgbClr val="0B1E3F"/>
                </a:solidFill>
                <a:latin typeface="Poppins"/>
                <a:cs typeface="Poppins"/>
              </a:rPr>
              <a:t>Cisco NetAcad</a:t>
            </a:r>
          </a:p>
        </p:txBody>
      </p:sp>
      <p:sp>
        <p:nvSpPr>
          <p:cNvPr id="17" name="!!chip3"/>
          <p:cNvSpPr/>
          <p:nvPr/>
        </p:nvSpPr>
        <p:spPr>
          <a:xfrm>
            <a:off x="8890000" y="2540000"/>
            <a:ext cx="2540000" cy="635000"/>
          </a:xfrm>
          <a:prstGeom prst="roundRect">
            <a:avLst>
              <a:gd name="adj" fmla="val 50000"/>
            </a:avLst>
          </a:prstGeom>
          <a:solidFill>
            <a:srgbClr val="FCFBF7"/>
          </a:solidFill>
          <a:ln w="12700">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lnSpc>
                <a:spcPct val="100000"/>
              </a:lnSpc>
            </a:pPr>
            <a:r>
              <a:rPr lang="en-US" sz="1300" b="0">
                <a:solidFill>
                  <a:srgbClr val="0B1E3F"/>
                </a:solidFill>
                <a:latin typeface="Poppins"/>
                <a:cs typeface="Poppins"/>
              </a:rPr>
              <a:t>Azure for Students</a:t>
            </a:r>
          </a:p>
        </p:txBody>
      </p:sp>
      <p:sp>
        <p:nvSpPr>
          <p:cNvPr id="18" name="!!chip4"/>
          <p:cNvSpPr/>
          <p:nvPr/>
        </p:nvSpPr>
        <p:spPr>
          <a:xfrm>
            <a:off x="698500" y="3365500"/>
            <a:ext cx="2540000" cy="635000"/>
          </a:xfrm>
          <a:prstGeom prst="roundRect">
            <a:avLst>
              <a:gd name="adj" fmla="val 50000"/>
            </a:avLst>
          </a:prstGeom>
          <a:solidFill>
            <a:srgbClr val="FCFBF7"/>
          </a:solidFill>
          <a:ln w="12700">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lnSpc>
                <a:spcPct val="100000"/>
              </a:lnSpc>
            </a:pPr>
            <a:r>
              <a:rPr lang="en-US" sz="1300" b="0">
                <a:solidFill>
                  <a:srgbClr val="0B1E3F"/>
                </a:solidFill>
                <a:latin typeface="Poppins"/>
                <a:cs typeface="Poppins"/>
              </a:rPr>
              <a:t>Microsoft 365</a:t>
            </a:r>
          </a:p>
        </p:txBody>
      </p:sp>
      <p:sp>
        <p:nvSpPr>
          <p:cNvPr id="19" name="!!chip5"/>
          <p:cNvSpPr/>
          <p:nvPr/>
        </p:nvSpPr>
        <p:spPr>
          <a:xfrm>
            <a:off x="3429000" y="3365500"/>
            <a:ext cx="2540000" cy="635000"/>
          </a:xfrm>
          <a:prstGeom prst="roundRect">
            <a:avLst>
              <a:gd name="adj" fmla="val 50000"/>
            </a:avLst>
          </a:prstGeom>
          <a:solidFill>
            <a:srgbClr val="FCFBF7"/>
          </a:solidFill>
          <a:ln w="12700">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lnSpc>
                <a:spcPct val="100000"/>
              </a:lnSpc>
            </a:pPr>
            <a:r>
              <a:rPr lang="en-US" sz="1300" b="0">
                <a:solidFill>
                  <a:srgbClr val="0B1E3F"/>
                </a:solidFill>
                <a:latin typeface="Poppins"/>
                <a:cs typeface="Poppins"/>
              </a:rPr>
              <a:t>AWS Educate</a:t>
            </a:r>
          </a:p>
        </p:txBody>
      </p:sp>
      <p:sp>
        <p:nvSpPr>
          <p:cNvPr id="20" name="!!chip6"/>
          <p:cNvSpPr/>
          <p:nvPr/>
        </p:nvSpPr>
        <p:spPr>
          <a:xfrm>
            <a:off x="6159500" y="3365500"/>
            <a:ext cx="2540000" cy="635000"/>
          </a:xfrm>
          <a:prstGeom prst="roundRect">
            <a:avLst>
              <a:gd name="adj" fmla="val 50000"/>
            </a:avLst>
          </a:prstGeom>
          <a:solidFill>
            <a:srgbClr val="FCFBF7"/>
          </a:solidFill>
          <a:ln w="12700">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lnSpc>
                <a:spcPct val="100000"/>
              </a:lnSpc>
            </a:pPr>
            <a:r>
              <a:rPr lang="en-US" sz="1300" b="0">
                <a:solidFill>
                  <a:srgbClr val="0B1E3F"/>
                </a:solidFill>
                <a:latin typeface="Poppins"/>
                <a:cs typeface="Poppins"/>
              </a:rPr>
              <a:t>Microsoft Learn</a:t>
            </a:r>
          </a:p>
        </p:txBody>
      </p:sp>
      <p:sp>
        <p:nvSpPr>
          <p:cNvPr id="21" name="!!chip7"/>
          <p:cNvSpPr/>
          <p:nvPr/>
        </p:nvSpPr>
        <p:spPr>
          <a:xfrm>
            <a:off x="8890000" y="3365500"/>
            <a:ext cx="2540000" cy="635000"/>
          </a:xfrm>
          <a:prstGeom prst="roundRect">
            <a:avLst>
              <a:gd name="adj" fmla="val 50000"/>
            </a:avLst>
          </a:prstGeom>
          <a:solidFill>
            <a:srgbClr val="FCFBF7"/>
          </a:solidFill>
          <a:ln w="12700">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lnSpc>
                <a:spcPct val="100000"/>
              </a:lnSpc>
            </a:pPr>
            <a:r>
              <a:rPr lang="en-US" sz="1300" b="0">
                <a:solidFill>
                  <a:srgbClr val="0B1E3F"/>
                </a:solidFill>
                <a:latin typeface="Poppins"/>
                <a:cs typeface="Poppins"/>
              </a:rPr>
              <a:t>ALX Africa</a:t>
            </a:r>
          </a:p>
        </p:txBody>
      </p:sp>
      <p:sp>
        <p:nvSpPr>
          <p:cNvPr id="22" name="!!chip8"/>
          <p:cNvSpPr/>
          <p:nvPr/>
        </p:nvSpPr>
        <p:spPr>
          <a:xfrm>
            <a:off x="698500" y="4191000"/>
            <a:ext cx="2540000" cy="635000"/>
          </a:xfrm>
          <a:prstGeom prst="roundRect">
            <a:avLst>
              <a:gd name="adj" fmla="val 50000"/>
            </a:avLst>
          </a:prstGeom>
          <a:solidFill>
            <a:srgbClr val="FCFBF7"/>
          </a:solidFill>
          <a:ln w="12700">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lnSpc>
                <a:spcPct val="100000"/>
              </a:lnSpc>
            </a:pPr>
            <a:r>
              <a:rPr lang="en-US" sz="1300" b="0">
                <a:solidFill>
                  <a:srgbClr val="0B1E3F"/>
                </a:solidFill>
                <a:latin typeface="Poppins"/>
                <a:cs typeface="Poppins"/>
              </a:rPr>
              <a:t>Figma · Notion</a:t>
            </a:r>
          </a:p>
        </p:txBody>
      </p:sp>
      <p:sp>
        <p:nvSpPr>
          <p:cNvPr id="23" name="!!chip9"/>
          <p:cNvSpPr/>
          <p:nvPr/>
        </p:nvSpPr>
        <p:spPr>
          <a:xfrm>
            <a:off x="3429000" y="4191000"/>
            <a:ext cx="2540000" cy="635000"/>
          </a:xfrm>
          <a:prstGeom prst="roundRect">
            <a:avLst>
              <a:gd name="adj" fmla="val 50000"/>
            </a:avLst>
          </a:prstGeom>
          <a:solidFill>
            <a:srgbClr val="FCFBF7"/>
          </a:solidFill>
          <a:ln w="12700">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lnSpc>
                <a:spcPct val="100000"/>
              </a:lnSpc>
            </a:pPr>
            <a:r>
              <a:rPr lang="en-US" sz="1300" b="0">
                <a:solidFill>
                  <a:srgbClr val="0B1E3F"/>
                </a:solidFill>
                <a:latin typeface="Poppins"/>
                <a:cs typeface="Poppins"/>
              </a:rPr>
              <a:t>YouTube / Spotify Student*</a:t>
            </a:r>
          </a:p>
        </p:txBody>
      </p:sp>
      <p:sp>
        <p:nvSpPr>
          <p:cNvPr id="24" name="!!st1"/>
          <p:cNvSpPr/>
          <p:nvPr/>
        </p:nvSpPr>
        <p:spPr>
          <a:xfrm rot="360000">
            <a:off x="8544731" y="1715135"/>
            <a:ext cx="2722538" cy="379730"/>
          </a:xfrm>
          <a:prstGeom prst="roundRect">
            <a:avLst>
              <a:gd name="adj" fmla="val 20066"/>
            </a:avLst>
          </a:prstGeom>
          <a:solidFill>
            <a:srgbClr val="E8603A"/>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300" b="1">
                <a:solidFill>
                  <a:srgbClr val="FFFFFF"/>
                </a:solidFill>
                <a:latin typeface="Poppins"/>
                <a:cs typeface="Poppins"/>
              </a:rPr>
              <a:t>expires when you graduate</a:t>
            </a:r>
          </a:p>
        </p:txBody>
      </p:sp>
      <p:sp>
        <p:nvSpPr>
          <p:cNvPr id="25" name="!!fine"/>
          <p:cNvSpPr txBox="1"/>
          <p:nvPr/>
        </p:nvSpPr>
        <p:spPr>
          <a:xfrm>
            <a:off x="698500" y="5778500"/>
            <a:ext cx="7620000" cy="190500"/>
          </a:xfrm>
          <a:prstGeom prst="rect">
            <a:avLst/>
          </a:prstGeom>
          <a:noFill/>
        </p:spPr>
        <p:txBody>
          <a:bodyPr wrap="square" lIns="0" rIns="0" tIns="0" bIns="0" anchor="t">
            <a:noAutofit/>
          </a:bodyPr>
          <a:lstStyle/>
          <a:p>
            <a:pPr algn="l">
              <a:lnSpc>
                <a:spcPct val="100000"/>
              </a:lnSpc>
            </a:pPr>
            <a:r>
              <a:rPr lang="en-US" sz="900" b="0">
                <a:solidFill>
                  <a:srgbClr val="5C626E"/>
                </a:solidFill>
                <a:latin typeface="Poppins"/>
                <a:cs typeface="Poppins"/>
              </a:rPr>
              <a:t>*where available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USE YOUR STUDENT STATUS · HOW TO CLAIM</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7850909"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t1"/>
          <p:cNvSpPr txBox="1"/>
          <p:nvPr/>
        </p:nvSpPr>
        <p:spPr>
          <a:xfrm>
            <a:off x="698500" y="952500"/>
            <a:ext cx="8255000" cy="785368"/>
          </a:xfrm>
          <a:prstGeom prst="rect">
            <a:avLst/>
          </a:prstGeom>
          <a:noFill/>
        </p:spPr>
        <p:txBody>
          <a:bodyPr wrap="square" lIns="0" rIns="0" tIns="0" bIns="0" anchor="t">
            <a:noAutofit/>
          </a:bodyPr>
          <a:lstStyle/>
          <a:p>
            <a:pPr algn="l">
              <a:lnSpc>
                <a:spcPct val="95000"/>
              </a:lnSpc>
            </a:pPr>
            <a:r>
              <a:rPr lang="en-US" sz="4800" b="1">
                <a:solidFill>
                  <a:srgbClr val="0B1E3F"/>
                </a:solidFill>
                <a:latin typeface="Poppins"/>
                <a:cs typeface="Poppins"/>
              </a:rPr>
              <a:t>Claim them</a:t>
            </a:r>
          </a:p>
        </p:txBody>
      </p:sp>
      <p:sp>
        <p:nvSpPr>
          <p:cNvPr id="13" name="!!t2"/>
          <p:cNvSpPr txBox="1"/>
          <p:nvPr/>
        </p:nvSpPr>
        <p:spPr>
          <a:xfrm>
            <a:off x="698500" y="1610868"/>
            <a:ext cx="8255000" cy="785368"/>
          </a:xfrm>
          <a:prstGeom prst="rect">
            <a:avLst/>
          </a:prstGeom>
          <a:noFill/>
        </p:spPr>
        <p:txBody>
          <a:bodyPr wrap="square" lIns="0" rIns="0" tIns="0" bIns="0" anchor="t">
            <a:noAutofit/>
          </a:bodyPr>
          <a:lstStyle/>
          <a:p>
            <a:pPr algn="l">
              <a:lnSpc>
                <a:spcPct val="95000"/>
              </a:lnSpc>
            </a:pPr>
            <a:r>
              <a:rPr lang="en-US" sz="4800" b="1">
                <a:solidFill>
                  <a:srgbClr val="E8603A"/>
                </a:solidFill>
                <a:latin typeface="Poppins"/>
                <a:cs typeface="Poppins"/>
              </a:rPr>
              <a:t>this week.</a:t>
            </a:r>
          </a:p>
        </p:txBody>
      </p:sp>
      <p:pic>
        <p:nvPicPr>
          <p:cNvPr id="14" name="!!art" descr="art-idcard.png"/>
          <p:cNvPicPr>
            <a:picLocks noChangeAspect="1"/>
          </p:cNvPicPr>
          <p:nvPr/>
        </p:nvPicPr>
        <p:blipFill>
          <a:blip r:embed="rId4"/>
          <a:stretch>
            <a:fillRect/>
          </a:stretch>
        </p:blipFill>
        <p:spPr>
          <a:xfrm>
            <a:off x="7874000" y="952500"/>
            <a:ext cx="3390900" cy="2413000"/>
          </a:xfrm>
          <a:prstGeom prst="rect">
            <a:avLst/>
          </a:prstGeom>
        </p:spPr>
      </p:pic>
      <p:sp>
        <p:nvSpPr>
          <p:cNvPr id="15" name="!!h0"/>
          <p:cNvSpPr/>
          <p:nvPr/>
        </p:nvSpPr>
        <p:spPr>
          <a:xfrm>
            <a:off x="698500" y="3556000"/>
            <a:ext cx="3429000" cy="1651000"/>
          </a:xfrm>
          <a:prstGeom prst="roundRect">
            <a:avLst>
              <a:gd name="adj" fmla="val 7692"/>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6" name="!!h0n"/>
          <p:cNvSpPr txBox="1"/>
          <p:nvPr/>
        </p:nvSpPr>
        <p:spPr>
          <a:xfrm>
            <a:off x="927100" y="3746500"/>
            <a:ext cx="1270000" cy="508000"/>
          </a:xfrm>
          <a:prstGeom prst="rect">
            <a:avLst/>
          </a:prstGeom>
          <a:noFill/>
        </p:spPr>
        <p:txBody>
          <a:bodyPr wrap="square" lIns="0" rIns="0" tIns="0" bIns="0" anchor="t">
            <a:noAutofit/>
          </a:bodyPr>
          <a:lstStyle/>
          <a:p>
            <a:pPr algn="l">
              <a:lnSpc>
                <a:spcPct val="100000"/>
              </a:lnSpc>
            </a:pPr>
            <a:r>
              <a:rPr lang="en-US" sz="3000" b="1">
                <a:solidFill>
                  <a:srgbClr val="E8603A"/>
                </a:solidFill>
                <a:latin typeface="Poppins"/>
                <a:cs typeface="Poppins"/>
              </a:rPr>
              <a:t>01</a:t>
            </a:r>
          </a:p>
        </p:txBody>
      </p:sp>
      <p:sp>
        <p:nvSpPr>
          <p:cNvPr id="17" name="!!h0t"/>
          <p:cNvSpPr txBox="1"/>
          <p:nvPr/>
        </p:nvSpPr>
        <p:spPr>
          <a:xfrm>
            <a:off x="927100" y="4318000"/>
            <a:ext cx="2984500" cy="381000"/>
          </a:xfrm>
          <a:prstGeom prst="rect">
            <a:avLst/>
          </a:prstGeom>
          <a:noFill/>
        </p:spPr>
        <p:txBody>
          <a:bodyPr wrap="square" lIns="0" rIns="0" tIns="0" bIns="0" anchor="t">
            <a:noAutofit/>
          </a:bodyPr>
          <a:lstStyle/>
          <a:p>
            <a:pPr algn="l">
              <a:lnSpc>
                <a:spcPct val="100000"/>
              </a:lnSpc>
            </a:pPr>
            <a:r>
              <a:rPr lang="en-US" sz="1700" b="1">
                <a:solidFill>
                  <a:srgbClr val="0B1E3F"/>
                </a:solidFill>
                <a:latin typeface="Poppins"/>
                <a:cs typeface="Poppins"/>
              </a:rPr>
              <a:t>Activate your uni email</a:t>
            </a:r>
          </a:p>
        </p:txBody>
      </p:sp>
      <p:sp>
        <p:nvSpPr>
          <p:cNvPr id="18" name="!!h0b"/>
          <p:cNvSpPr txBox="1"/>
          <p:nvPr/>
        </p:nvSpPr>
        <p:spPr>
          <a:xfrm>
            <a:off x="927100" y="4699000"/>
            <a:ext cx="2984500" cy="381000"/>
          </a:xfrm>
          <a:prstGeom prst="rect">
            <a:avLst/>
          </a:prstGeom>
          <a:noFill/>
        </p:spPr>
        <p:txBody>
          <a:bodyPr wrap="square" lIns="0" rIns="0" tIns="0" bIns="0" anchor="t">
            <a:noAutofit/>
          </a:bodyPr>
          <a:lstStyle/>
          <a:p>
            <a:pPr algn="l">
              <a:lnSpc>
                <a:spcPct val="100000"/>
              </a:lnSpc>
            </a:pPr>
            <a:r>
              <a:rPr lang="en-US" sz="1300" b="0">
                <a:solidFill>
                  <a:srgbClr val="5C626E"/>
                </a:solidFill>
                <a:latin typeface="Poppins"/>
                <a:cs typeface="Poppins"/>
              </a:rPr>
              <a:t>most benefits need it</a:t>
            </a:r>
          </a:p>
        </p:txBody>
      </p:sp>
      <p:sp>
        <p:nvSpPr>
          <p:cNvPr id="19" name="!!h1"/>
          <p:cNvSpPr/>
          <p:nvPr/>
        </p:nvSpPr>
        <p:spPr>
          <a:xfrm>
            <a:off x="4381500" y="3556000"/>
            <a:ext cx="3429000" cy="1651000"/>
          </a:xfrm>
          <a:prstGeom prst="roundRect">
            <a:avLst>
              <a:gd name="adj" fmla="val 7692"/>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0" name="!!h1n"/>
          <p:cNvSpPr txBox="1"/>
          <p:nvPr/>
        </p:nvSpPr>
        <p:spPr>
          <a:xfrm>
            <a:off x="4610100" y="3746500"/>
            <a:ext cx="1270000" cy="508000"/>
          </a:xfrm>
          <a:prstGeom prst="rect">
            <a:avLst/>
          </a:prstGeom>
          <a:noFill/>
        </p:spPr>
        <p:txBody>
          <a:bodyPr wrap="square" lIns="0" rIns="0" tIns="0" bIns="0" anchor="t">
            <a:noAutofit/>
          </a:bodyPr>
          <a:lstStyle/>
          <a:p>
            <a:pPr algn="l">
              <a:lnSpc>
                <a:spcPct val="100000"/>
              </a:lnSpc>
            </a:pPr>
            <a:r>
              <a:rPr lang="en-US" sz="3000" b="1">
                <a:solidFill>
                  <a:srgbClr val="E8603A"/>
                </a:solidFill>
                <a:latin typeface="Poppins"/>
                <a:cs typeface="Poppins"/>
              </a:rPr>
              <a:t>02</a:t>
            </a:r>
          </a:p>
        </p:txBody>
      </p:sp>
      <p:sp>
        <p:nvSpPr>
          <p:cNvPr id="21" name="!!h1t"/>
          <p:cNvSpPr txBox="1"/>
          <p:nvPr/>
        </p:nvSpPr>
        <p:spPr>
          <a:xfrm>
            <a:off x="4610100" y="4318000"/>
            <a:ext cx="2984500" cy="381000"/>
          </a:xfrm>
          <a:prstGeom prst="rect">
            <a:avLst/>
          </a:prstGeom>
          <a:noFill/>
        </p:spPr>
        <p:txBody>
          <a:bodyPr wrap="square" lIns="0" rIns="0" tIns="0" bIns="0" anchor="t">
            <a:noAutofit/>
          </a:bodyPr>
          <a:lstStyle/>
          <a:p>
            <a:pPr algn="l">
              <a:lnSpc>
                <a:spcPct val="100000"/>
              </a:lnSpc>
            </a:pPr>
            <a:r>
              <a:rPr lang="en-US" sz="1700" b="1">
                <a:solidFill>
                  <a:srgbClr val="0B1E3F"/>
                </a:solidFill>
                <a:latin typeface="Poppins"/>
                <a:cs typeface="Poppins"/>
              </a:rPr>
              <a:t>Photo of your student ID</a:t>
            </a:r>
          </a:p>
        </p:txBody>
      </p:sp>
      <p:sp>
        <p:nvSpPr>
          <p:cNvPr id="22" name="!!h1b"/>
          <p:cNvSpPr txBox="1"/>
          <p:nvPr/>
        </p:nvSpPr>
        <p:spPr>
          <a:xfrm>
            <a:off x="4610100" y="4699000"/>
            <a:ext cx="2984500" cy="381000"/>
          </a:xfrm>
          <a:prstGeom prst="rect">
            <a:avLst/>
          </a:prstGeom>
          <a:noFill/>
        </p:spPr>
        <p:txBody>
          <a:bodyPr wrap="square" lIns="0" rIns="0" tIns="0" bIns="0" anchor="t">
            <a:noAutofit/>
          </a:bodyPr>
          <a:lstStyle/>
          <a:p>
            <a:pPr algn="l">
              <a:lnSpc>
                <a:spcPct val="100000"/>
              </a:lnSpc>
            </a:pPr>
            <a:r>
              <a:rPr lang="en-US" sz="1300" b="0">
                <a:solidFill>
                  <a:srgbClr val="5C626E"/>
                </a:solidFill>
                <a:latin typeface="Poppins"/>
                <a:cs typeface="Poppins"/>
              </a:rPr>
              <a:t>clear and ready to upload</a:t>
            </a:r>
          </a:p>
        </p:txBody>
      </p:sp>
      <p:sp>
        <p:nvSpPr>
          <p:cNvPr id="23" name="!!h2"/>
          <p:cNvSpPr/>
          <p:nvPr/>
        </p:nvSpPr>
        <p:spPr>
          <a:xfrm>
            <a:off x="8064500" y="3556000"/>
            <a:ext cx="3429000" cy="1651000"/>
          </a:xfrm>
          <a:prstGeom prst="roundRect">
            <a:avLst>
              <a:gd name="adj" fmla="val 7692"/>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4" name="!!h2n"/>
          <p:cNvSpPr txBox="1"/>
          <p:nvPr/>
        </p:nvSpPr>
        <p:spPr>
          <a:xfrm>
            <a:off x="8293100" y="3746500"/>
            <a:ext cx="1270000" cy="508000"/>
          </a:xfrm>
          <a:prstGeom prst="rect">
            <a:avLst/>
          </a:prstGeom>
          <a:noFill/>
        </p:spPr>
        <p:txBody>
          <a:bodyPr wrap="square" lIns="0" rIns="0" tIns="0" bIns="0" anchor="t">
            <a:noAutofit/>
          </a:bodyPr>
          <a:lstStyle/>
          <a:p>
            <a:pPr algn="l">
              <a:lnSpc>
                <a:spcPct val="100000"/>
              </a:lnSpc>
            </a:pPr>
            <a:r>
              <a:rPr lang="en-US" sz="3000" b="1">
                <a:solidFill>
                  <a:srgbClr val="E8603A"/>
                </a:solidFill>
                <a:latin typeface="Poppins"/>
                <a:cs typeface="Poppins"/>
              </a:rPr>
              <a:t>03</a:t>
            </a:r>
          </a:p>
        </p:txBody>
      </p:sp>
      <p:sp>
        <p:nvSpPr>
          <p:cNvPr id="25" name="!!h2t"/>
          <p:cNvSpPr txBox="1"/>
          <p:nvPr/>
        </p:nvSpPr>
        <p:spPr>
          <a:xfrm>
            <a:off x="8293100" y="4318000"/>
            <a:ext cx="2984500" cy="381000"/>
          </a:xfrm>
          <a:prstGeom prst="rect">
            <a:avLst/>
          </a:prstGeom>
          <a:noFill/>
        </p:spPr>
        <p:txBody>
          <a:bodyPr wrap="square" lIns="0" rIns="0" tIns="0" bIns="0" anchor="t">
            <a:noAutofit/>
          </a:bodyPr>
          <a:lstStyle/>
          <a:p>
            <a:pPr algn="l">
              <a:lnSpc>
                <a:spcPct val="100000"/>
              </a:lnSpc>
            </a:pPr>
            <a:r>
              <a:rPr lang="en-US" sz="1700" b="1">
                <a:solidFill>
                  <a:srgbClr val="0B1E3F"/>
                </a:solidFill>
                <a:latin typeface="Poppins"/>
                <a:cs typeface="Poppins"/>
              </a:rPr>
              <a:t>Look for “Students”</a:t>
            </a:r>
          </a:p>
        </p:txBody>
      </p:sp>
      <p:sp>
        <p:nvSpPr>
          <p:cNvPr id="26" name="!!h2b"/>
          <p:cNvSpPr txBox="1"/>
          <p:nvPr/>
        </p:nvSpPr>
        <p:spPr>
          <a:xfrm>
            <a:off x="8293100" y="4699000"/>
            <a:ext cx="2984500" cy="381000"/>
          </a:xfrm>
          <a:prstGeom prst="rect">
            <a:avLst/>
          </a:prstGeom>
          <a:noFill/>
        </p:spPr>
        <p:txBody>
          <a:bodyPr wrap="square" lIns="0" rIns="0" tIns="0" bIns="0" anchor="t">
            <a:noAutofit/>
          </a:bodyPr>
          <a:lstStyle/>
          <a:p>
            <a:pPr algn="l">
              <a:lnSpc>
                <a:spcPct val="100000"/>
              </a:lnSpc>
            </a:pPr>
            <a:r>
              <a:rPr lang="en-US" sz="1300" b="0">
                <a:solidFill>
                  <a:srgbClr val="5C626E"/>
                </a:solidFill>
                <a:latin typeface="Poppins"/>
                <a:cs typeface="Poppins"/>
              </a:rPr>
              <a:t>or “Education” on each site</a:t>
            </a:r>
          </a:p>
        </p:txBody>
      </p:sp>
      <p:sp>
        <p:nvSpPr>
          <p:cNvPr id="27" name="!!st1"/>
          <p:cNvSpPr/>
          <p:nvPr/>
        </p:nvSpPr>
        <p:spPr>
          <a:xfrm rot="21300000">
            <a:off x="3591731" y="2477135"/>
            <a:ext cx="2722538" cy="379730"/>
          </a:xfrm>
          <a:prstGeom prst="roundRect">
            <a:avLst>
              <a:gd name="adj" fmla="val 20066"/>
            </a:avLst>
          </a:prstGeom>
          <a:solidFill>
            <a:srgbClr val="E8603A"/>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300" b="1">
                <a:solidFill>
                  <a:srgbClr val="FFFFFF"/>
                </a:solidFill>
                <a:latin typeface="Poppins"/>
                <a:cs typeface="Poppins"/>
              </a:rPr>
              <a:t>expires when you graduate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TECH GIGS &amp; FREELANCING</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8178030"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t1"/>
          <p:cNvSpPr txBox="1"/>
          <p:nvPr/>
        </p:nvSpPr>
        <p:spPr>
          <a:xfrm>
            <a:off x="698500" y="952500"/>
            <a:ext cx="8255000" cy="730504"/>
          </a:xfrm>
          <a:prstGeom prst="rect">
            <a:avLst/>
          </a:prstGeom>
          <a:noFill/>
        </p:spPr>
        <p:txBody>
          <a:bodyPr wrap="square" lIns="0" rIns="0" tIns="0" bIns="0" anchor="t">
            <a:noAutofit/>
          </a:bodyPr>
          <a:lstStyle/>
          <a:p>
            <a:pPr algn="l">
              <a:lnSpc>
                <a:spcPct val="95000"/>
              </a:lnSpc>
            </a:pPr>
            <a:r>
              <a:rPr lang="en-US" sz="4400" b="1">
                <a:solidFill>
                  <a:srgbClr val="0B1E3F"/>
                </a:solidFill>
                <a:latin typeface="Poppins"/>
                <a:cs typeface="Poppins"/>
              </a:rPr>
              <a:t>A gig pays you twice:</a:t>
            </a:r>
          </a:p>
        </p:txBody>
      </p:sp>
      <p:sp>
        <p:nvSpPr>
          <p:cNvPr id="13" name="!!t2"/>
          <p:cNvSpPr txBox="1"/>
          <p:nvPr/>
        </p:nvSpPr>
        <p:spPr>
          <a:xfrm>
            <a:off x="698500" y="1556004"/>
            <a:ext cx="8255000" cy="730504"/>
          </a:xfrm>
          <a:prstGeom prst="rect">
            <a:avLst/>
          </a:prstGeom>
          <a:noFill/>
        </p:spPr>
        <p:txBody>
          <a:bodyPr wrap="square" lIns="0" rIns="0" tIns="0" bIns="0" anchor="t">
            <a:noAutofit/>
          </a:bodyPr>
          <a:lstStyle/>
          <a:p>
            <a:pPr algn="l">
              <a:lnSpc>
                <a:spcPct val="95000"/>
              </a:lnSpc>
            </a:pPr>
            <a:r>
              <a:rPr lang="en-US" sz="4400" b="1">
                <a:solidFill>
                  <a:srgbClr val="E8603A"/>
                </a:solidFill>
                <a:latin typeface="Poppins"/>
                <a:cs typeface="Poppins"/>
              </a:rPr>
              <a:t>money + experience.</a:t>
            </a:r>
          </a:p>
        </p:txBody>
      </p:sp>
      <p:sp>
        <p:nvSpPr>
          <p:cNvPr id="14" name="!!bdot0"/>
          <p:cNvSpPr/>
          <p:nvPr/>
        </p:nvSpPr>
        <p:spPr>
          <a:xfrm>
            <a:off x="698500" y="2630678"/>
            <a:ext cx="88900" cy="889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5" name="!!b0"/>
          <p:cNvSpPr txBox="1"/>
          <p:nvPr/>
        </p:nvSpPr>
        <p:spPr>
          <a:xfrm>
            <a:off x="952500" y="2540000"/>
            <a:ext cx="6096000" cy="533400"/>
          </a:xfrm>
          <a:prstGeom prst="rect">
            <a:avLst/>
          </a:prstGeom>
          <a:noFill/>
        </p:spPr>
        <p:txBody>
          <a:bodyPr wrap="square" lIns="0" rIns="0" tIns="0" bIns="0" anchor="t">
            <a:noAutofit/>
          </a:bodyPr>
          <a:lstStyle/>
          <a:p>
            <a:pPr algn="l">
              <a:lnSpc>
                <a:spcPct val="100000"/>
              </a:lnSpc>
            </a:pPr>
            <a:r>
              <a:rPr lang="en-US" sz="1700" b="0">
                <a:solidFill>
                  <a:srgbClr val="0B1E3F"/>
                </a:solidFill>
                <a:latin typeface="Poppins"/>
                <a:cs typeface="Poppins"/>
              </a:rPr>
              <a:t>Repair &amp; software installation</a:t>
            </a:r>
          </a:p>
        </p:txBody>
      </p:sp>
      <p:sp>
        <p:nvSpPr>
          <p:cNvPr id="16" name="!!bdot1"/>
          <p:cNvSpPr/>
          <p:nvPr/>
        </p:nvSpPr>
        <p:spPr>
          <a:xfrm>
            <a:off x="698500" y="3164078"/>
            <a:ext cx="88900" cy="889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7" name="!!b1"/>
          <p:cNvSpPr txBox="1"/>
          <p:nvPr/>
        </p:nvSpPr>
        <p:spPr>
          <a:xfrm>
            <a:off x="952500" y="3073400"/>
            <a:ext cx="6096000" cy="533400"/>
          </a:xfrm>
          <a:prstGeom prst="rect">
            <a:avLst/>
          </a:prstGeom>
          <a:noFill/>
        </p:spPr>
        <p:txBody>
          <a:bodyPr wrap="square" lIns="0" rIns="0" tIns="0" bIns="0" anchor="t">
            <a:noAutofit/>
          </a:bodyPr>
          <a:lstStyle/>
          <a:p>
            <a:pPr algn="l">
              <a:lnSpc>
                <a:spcPct val="100000"/>
              </a:lnSpc>
            </a:pPr>
            <a:r>
              <a:rPr lang="en-US" sz="1700" b="0">
                <a:solidFill>
                  <a:srgbClr val="0B1E3F"/>
                </a:solidFill>
                <a:latin typeface="Poppins"/>
                <a:cs typeface="Poppins"/>
              </a:rPr>
              <a:t>IT support &amp; network setup</a:t>
            </a:r>
          </a:p>
        </p:txBody>
      </p:sp>
      <p:sp>
        <p:nvSpPr>
          <p:cNvPr id="18" name="!!bdot2"/>
          <p:cNvSpPr/>
          <p:nvPr/>
        </p:nvSpPr>
        <p:spPr>
          <a:xfrm>
            <a:off x="698500" y="3697478"/>
            <a:ext cx="88900" cy="889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9" name="!!b2"/>
          <p:cNvSpPr txBox="1"/>
          <p:nvPr/>
        </p:nvSpPr>
        <p:spPr>
          <a:xfrm>
            <a:off x="952500" y="3606800"/>
            <a:ext cx="6096000" cy="533400"/>
          </a:xfrm>
          <a:prstGeom prst="rect">
            <a:avLst/>
          </a:prstGeom>
          <a:noFill/>
        </p:spPr>
        <p:txBody>
          <a:bodyPr wrap="square" lIns="0" rIns="0" tIns="0" bIns="0" anchor="t">
            <a:noAutofit/>
          </a:bodyPr>
          <a:lstStyle/>
          <a:p>
            <a:pPr algn="l">
              <a:lnSpc>
                <a:spcPct val="100000"/>
              </a:lnSpc>
            </a:pPr>
            <a:r>
              <a:rPr lang="en-US" sz="1700" b="0">
                <a:solidFill>
                  <a:srgbClr val="0B1E3F"/>
                </a:solidFill>
                <a:latin typeface="Poppins"/>
                <a:cs typeface="Poppins"/>
              </a:rPr>
              <a:t>Websites for local businesses</a:t>
            </a:r>
          </a:p>
        </p:txBody>
      </p:sp>
      <p:sp>
        <p:nvSpPr>
          <p:cNvPr id="20" name="!!bdot3"/>
          <p:cNvSpPr/>
          <p:nvPr/>
        </p:nvSpPr>
        <p:spPr>
          <a:xfrm>
            <a:off x="698500" y="4230878"/>
            <a:ext cx="88900" cy="889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1" name="!!b3"/>
          <p:cNvSpPr txBox="1"/>
          <p:nvPr/>
        </p:nvSpPr>
        <p:spPr>
          <a:xfrm>
            <a:off x="952500" y="4140200"/>
            <a:ext cx="6096000" cy="533400"/>
          </a:xfrm>
          <a:prstGeom prst="rect">
            <a:avLst/>
          </a:prstGeom>
          <a:noFill/>
        </p:spPr>
        <p:txBody>
          <a:bodyPr wrap="square" lIns="0" rIns="0" tIns="0" bIns="0" anchor="t">
            <a:noAutofit/>
          </a:bodyPr>
          <a:lstStyle/>
          <a:p>
            <a:pPr algn="l">
              <a:lnSpc>
                <a:spcPct val="100000"/>
              </a:lnSpc>
            </a:pPr>
            <a:r>
              <a:rPr lang="en-US" sz="1700" b="0">
                <a:solidFill>
                  <a:srgbClr val="0B1E3F"/>
                </a:solidFill>
                <a:latin typeface="Poppins"/>
                <a:cs typeface="Poppins"/>
              </a:rPr>
              <a:t>Design &amp; social media</a:t>
            </a:r>
          </a:p>
        </p:txBody>
      </p:sp>
      <p:sp>
        <p:nvSpPr>
          <p:cNvPr id="22" name="!!bdot4"/>
          <p:cNvSpPr/>
          <p:nvPr/>
        </p:nvSpPr>
        <p:spPr>
          <a:xfrm>
            <a:off x="698500" y="4764278"/>
            <a:ext cx="88900" cy="889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3" name="!!b4"/>
          <p:cNvSpPr txBox="1"/>
          <p:nvPr/>
        </p:nvSpPr>
        <p:spPr>
          <a:xfrm>
            <a:off x="952500" y="4673600"/>
            <a:ext cx="6096000" cy="533400"/>
          </a:xfrm>
          <a:prstGeom prst="rect">
            <a:avLst/>
          </a:prstGeom>
          <a:noFill/>
        </p:spPr>
        <p:txBody>
          <a:bodyPr wrap="square" lIns="0" rIns="0" tIns="0" bIns="0" anchor="t">
            <a:noAutofit/>
          </a:bodyPr>
          <a:lstStyle/>
          <a:p>
            <a:pPr algn="l">
              <a:lnSpc>
                <a:spcPct val="100000"/>
              </a:lnSpc>
            </a:pPr>
            <a:r>
              <a:rPr lang="en-US" sz="1700" b="0">
                <a:solidFill>
                  <a:srgbClr val="0B1E3F"/>
                </a:solidFill>
                <a:latin typeface="Poppins"/>
                <a:cs typeface="Poppins"/>
              </a:rPr>
              <a:t>Upwork · Fiverr (once you have work to show)</a:t>
            </a:r>
          </a:p>
        </p:txBody>
      </p:sp>
      <p:pic>
        <p:nvPicPr>
          <p:cNvPr id="24" name="!!art" descr="art-hustle.png"/>
          <p:cNvPicPr>
            <a:picLocks noChangeAspect="1"/>
          </p:cNvPicPr>
          <p:nvPr/>
        </p:nvPicPr>
        <p:blipFill>
          <a:blip r:embed="rId4"/>
          <a:stretch>
            <a:fillRect/>
          </a:stretch>
        </p:blipFill>
        <p:spPr>
          <a:xfrm>
            <a:off x="8255000" y="2095500"/>
            <a:ext cx="2882900" cy="2057400"/>
          </a:xfrm>
          <a:prstGeom prst="rect">
            <a:avLst/>
          </a:prstGeom>
        </p:spPr>
      </p:pic>
      <p:sp>
        <p:nvSpPr>
          <p:cNvPr id="25" name="!!st1"/>
          <p:cNvSpPr/>
          <p:nvPr/>
        </p:nvSpPr>
        <p:spPr>
          <a:xfrm rot="21300000">
            <a:off x="8157927" y="4890135"/>
            <a:ext cx="2480146" cy="379730"/>
          </a:xfrm>
          <a:prstGeom prst="roundRect">
            <a:avLst>
              <a:gd name="adj" fmla="val 20066"/>
            </a:avLst>
          </a:prstGeom>
          <a:solidFill>
            <a:srgbClr val="0B1E3F"/>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300" b="1">
                <a:solidFill>
                  <a:srgbClr val="FFFFFF"/>
                </a:solidFill>
                <a:latin typeface="Poppins"/>
                <a:cs typeface="Poppins"/>
              </a:rPr>
              <a:t>pay to get a job? = SCAM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TECH GIGS · HOW TO WIN THEM</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8505152"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t1"/>
          <p:cNvSpPr txBox="1"/>
          <p:nvPr/>
        </p:nvSpPr>
        <p:spPr>
          <a:xfrm>
            <a:off x="698500" y="952500"/>
            <a:ext cx="8255000" cy="730504"/>
          </a:xfrm>
          <a:prstGeom prst="rect">
            <a:avLst/>
          </a:prstGeom>
          <a:noFill/>
        </p:spPr>
        <p:txBody>
          <a:bodyPr wrap="square" lIns="0" rIns="0" tIns="0" bIns="0" anchor="t">
            <a:noAutofit/>
          </a:bodyPr>
          <a:lstStyle/>
          <a:p>
            <a:pPr algn="l">
              <a:lnSpc>
                <a:spcPct val="95000"/>
              </a:lnSpc>
            </a:pPr>
            <a:r>
              <a:rPr lang="en-US" sz="4400" b="1">
                <a:solidFill>
                  <a:srgbClr val="0B1E3F"/>
                </a:solidFill>
                <a:latin typeface="Poppins"/>
                <a:cs typeface="Poppins"/>
              </a:rPr>
              <a:t>Skills get the gig.</a:t>
            </a:r>
          </a:p>
        </p:txBody>
      </p:sp>
      <p:sp>
        <p:nvSpPr>
          <p:cNvPr id="13" name="!!t2"/>
          <p:cNvSpPr txBox="1"/>
          <p:nvPr/>
        </p:nvSpPr>
        <p:spPr>
          <a:xfrm>
            <a:off x="698500" y="1556004"/>
            <a:ext cx="8255000" cy="730504"/>
          </a:xfrm>
          <a:prstGeom prst="rect">
            <a:avLst/>
          </a:prstGeom>
          <a:noFill/>
        </p:spPr>
        <p:txBody>
          <a:bodyPr wrap="square" lIns="0" rIns="0" tIns="0" bIns="0" anchor="t">
            <a:noAutofit/>
          </a:bodyPr>
          <a:lstStyle/>
          <a:p>
            <a:pPr algn="l">
              <a:lnSpc>
                <a:spcPct val="95000"/>
              </a:lnSpc>
            </a:pPr>
            <a:r>
              <a:rPr lang="en-US" sz="4400" b="1">
                <a:solidFill>
                  <a:srgbClr val="E8603A"/>
                </a:solidFill>
                <a:latin typeface="Poppins"/>
                <a:cs typeface="Poppins"/>
              </a:rPr>
              <a:t>Reliability keeps it.</a:t>
            </a:r>
          </a:p>
        </p:txBody>
      </p:sp>
      <p:sp>
        <p:nvSpPr>
          <p:cNvPr id="14" name="!!h0"/>
          <p:cNvSpPr/>
          <p:nvPr/>
        </p:nvSpPr>
        <p:spPr>
          <a:xfrm>
            <a:off x="698500" y="2540000"/>
            <a:ext cx="4318000" cy="1079500"/>
          </a:xfrm>
          <a:prstGeom prst="roundRect">
            <a:avLst>
              <a:gd name="adj" fmla="val 1176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5" name="!!h0n"/>
          <p:cNvSpPr txBox="1"/>
          <p:nvPr/>
        </p:nvSpPr>
        <p:spPr>
          <a:xfrm>
            <a:off x="901700" y="2730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01</a:t>
            </a:r>
          </a:p>
        </p:txBody>
      </p:sp>
      <p:sp>
        <p:nvSpPr>
          <p:cNvPr id="16" name="!!h0t"/>
          <p:cNvSpPr txBox="1"/>
          <p:nvPr/>
        </p:nvSpPr>
        <p:spPr>
          <a:xfrm>
            <a:off x="1651000" y="2755900"/>
            <a:ext cx="3175000" cy="355600"/>
          </a:xfrm>
          <a:prstGeom prst="rect">
            <a:avLst/>
          </a:prstGeom>
          <a:noFill/>
        </p:spPr>
        <p:txBody>
          <a:bodyPr wrap="square" lIns="0" rIns="0" tIns="0" bIns="0" anchor="t">
            <a:noAutofit/>
          </a:bodyPr>
          <a:lstStyle/>
          <a:p>
            <a:pPr algn="l">
              <a:lnSpc>
                <a:spcPct val="100000"/>
              </a:lnSpc>
            </a:pPr>
            <a:r>
              <a:rPr lang="en-US" sz="1700" b="1">
                <a:solidFill>
                  <a:srgbClr val="0B1E3F"/>
                </a:solidFill>
                <a:latin typeface="Poppins"/>
                <a:cs typeface="Poppins"/>
              </a:rPr>
              <a:t>Start local</a:t>
            </a:r>
          </a:p>
        </p:txBody>
      </p:sp>
      <p:sp>
        <p:nvSpPr>
          <p:cNvPr id="17" name="!!h0b"/>
          <p:cNvSpPr txBox="1"/>
          <p:nvPr/>
        </p:nvSpPr>
        <p:spPr>
          <a:xfrm>
            <a:off x="1651000" y="3149600"/>
            <a:ext cx="3175000" cy="317500"/>
          </a:xfrm>
          <a:prstGeom prst="rect">
            <a:avLst/>
          </a:prstGeom>
          <a:noFill/>
        </p:spPr>
        <p:txBody>
          <a:bodyPr wrap="square" lIns="0" rIns="0" tIns="0" bIns="0" anchor="t">
            <a:noAutofit/>
          </a:bodyPr>
          <a:lstStyle/>
          <a:p>
            <a:pPr algn="l">
              <a:lnSpc>
                <a:spcPct val="100000"/>
              </a:lnSpc>
            </a:pPr>
            <a:r>
              <a:rPr lang="en-US" sz="1200" b="0">
                <a:solidFill>
                  <a:srgbClr val="5C626E"/>
                </a:solidFill>
                <a:latin typeface="Poppins"/>
                <a:cs typeface="Poppins"/>
              </a:rPr>
              <a:t>friends, family, shops near campus</a:t>
            </a:r>
          </a:p>
        </p:txBody>
      </p:sp>
      <p:sp>
        <p:nvSpPr>
          <p:cNvPr id="18" name="!!h1"/>
          <p:cNvSpPr/>
          <p:nvPr/>
        </p:nvSpPr>
        <p:spPr>
          <a:xfrm>
            <a:off x="5270500" y="2540000"/>
            <a:ext cx="4318000" cy="1079500"/>
          </a:xfrm>
          <a:prstGeom prst="roundRect">
            <a:avLst>
              <a:gd name="adj" fmla="val 1176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9" name="!!h1n"/>
          <p:cNvSpPr txBox="1"/>
          <p:nvPr/>
        </p:nvSpPr>
        <p:spPr>
          <a:xfrm>
            <a:off x="5473700" y="2730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02</a:t>
            </a:r>
          </a:p>
        </p:txBody>
      </p:sp>
      <p:sp>
        <p:nvSpPr>
          <p:cNvPr id="20" name="!!h1t"/>
          <p:cNvSpPr txBox="1"/>
          <p:nvPr/>
        </p:nvSpPr>
        <p:spPr>
          <a:xfrm>
            <a:off x="6223000" y="2755900"/>
            <a:ext cx="3175000" cy="355600"/>
          </a:xfrm>
          <a:prstGeom prst="rect">
            <a:avLst/>
          </a:prstGeom>
          <a:noFill/>
        </p:spPr>
        <p:txBody>
          <a:bodyPr wrap="square" lIns="0" rIns="0" tIns="0" bIns="0" anchor="t">
            <a:noAutofit/>
          </a:bodyPr>
          <a:lstStyle/>
          <a:p>
            <a:pPr algn="l">
              <a:lnSpc>
                <a:spcPct val="100000"/>
              </a:lnSpc>
            </a:pPr>
            <a:r>
              <a:rPr lang="en-US" sz="1700" b="1">
                <a:solidFill>
                  <a:srgbClr val="0B1E3F"/>
                </a:solidFill>
                <a:latin typeface="Poppins"/>
                <a:cs typeface="Poppins"/>
              </a:rPr>
              <a:t>Do the first jobs very well</a:t>
            </a:r>
          </a:p>
        </p:txBody>
      </p:sp>
      <p:sp>
        <p:nvSpPr>
          <p:cNvPr id="21" name="!!h1b"/>
          <p:cNvSpPr txBox="1"/>
          <p:nvPr/>
        </p:nvSpPr>
        <p:spPr>
          <a:xfrm>
            <a:off x="6223000" y="3149600"/>
            <a:ext cx="3175000" cy="317500"/>
          </a:xfrm>
          <a:prstGeom prst="rect">
            <a:avLst/>
          </a:prstGeom>
          <a:noFill/>
        </p:spPr>
        <p:txBody>
          <a:bodyPr wrap="square" lIns="0" rIns="0" tIns="0" bIns="0" anchor="t">
            <a:noAutofit/>
          </a:bodyPr>
          <a:lstStyle/>
          <a:p>
            <a:pPr algn="l">
              <a:lnSpc>
                <a:spcPct val="100000"/>
              </a:lnSpc>
            </a:pPr>
            <a:r>
              <a:rPr lang="en-US" sz="1200" b="0">
                <a:solidFill>
                  <a:srgbClr val="5C626E"/>
                </a:solidFill>
                <a:latin typeface="Poppins"/>
                <a:cs typeface="Poppins"/>
              </a:rPr>
              <a:t>your reputation is your advert</a:t>
            </a:r>
          </a:p>
        </p:txBody>
      </p:sp>
      <p:sp>
        <p:nvSpPr>
          <p:cNvPr id="22" name="!!h2"/>
          <p:cNvSpPr/>
          <p:nvPr/>
        </p:nvSpPr>
        <p:spPr>
          <a:xfrm>
            <a:off x="698500" y="3810000"/>
            <a:ext cx="4318000" cy="1079500"/>
          </a:xfrm>
          <a:prstGeom prst="roundRect">
            <a:avLst>
              <a:gd name="adj" fmla="val 1176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3" name="!!h2n"/>
          <p:cNvSpPr txBox="1"/>
          <p:nvPr/>
        </p:nvSpPr>
        <p:spPr>
          <a:xfrm>
            <a:off x="901700" y="4000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03</a:t>
            </a:r>
          </a:p>
        </p:txBody>
      </p:sp>
      <p:sp>
        <p:nvSpPr>
          <p:cNvPr id="24" name="!!h2t"/>
          <p:cNvSpPr txBox="1"/>
          <p:nvPr/>
        </p:nvSpPr>
        <p:spPr>
          <a:xfrm>
            <a:off x="1651000" y="4025900"/>
            <a:ext cx="3175000" cy="355600"/>
          </a:xfrm>
          <a:prstGeom prst="rect">
            <a:avLst/>
          </a:prstGeom>
          <a:noFill/>
        </p:spPr>
        <p:txBody>
          <a:bodyPr wrap="square" lIns="0" rIns="0" tIns="0" bIns="0" anchor="t">
            <a:noAutofit/>
          </a:bodyPr>
          <a:lstStyle/>
          <a:p>
            <a:pPr algn="l">
              <a:lnSpc>
                <a:spcPct val="100000"/>
              </a:lnSpc>
            </a:pPr>
            <a:r>
              <a:rPr lang="en-US" sz="1700" b="1">
                <a:solidFill>
                  <a:srgbClr val="0B1E3F"/>
                </a:solidFill>
                <a:latin typeface="Poppins"/>
                <a:cs typeface="Poppins"/>
              </a:rPr>
              <a:t>Keep a portfolio</a:t>
            </a:r>
          </a:p>
        </p:txBody>
      </p:sp>
      <p:sp>
        <p:nvSpPr>
          <p:cNvPr id="25" name="!!h2b"/>
          <p:cNvSpPr txBox="1"/>
          <p:nvPr/>
        </p:nvSpPr>
        <p:spPr>
          <a:xfrm>
            <a:off x="1651000" y="4419600"/>
            <a:ext cx="3175000" cy="317500"/>
          </a:xfrm>
          <a:prstGeom prst="rect">
            <a:avLst/>
          </a:prstGeom>
          <a:noFill/>
        </p:spPr>
        <p:txBody>
          <a:bodyPr wrap="square" lIns="0" rIns="0" tIns="0" bIns="0" anchor="t">
            <a:noAutofit/>
          </a:bodyPr>
          <a:lstStyle/>
          <a:p>
            <a:pPr algn="l">
              <a:lnSpc>
                <a:spcPct val="100000"/>
              </a:lnSpc>
            </a:pPr>
            <a:r>
              <a:rPr lang="en-US" sz="1200" b="0">
                <a:solidFill>
                  <a:srgbClr val="5C626E"/>
                </a:solidFill>
                <a:latin typeface="Poppins"/>
                <a:cs typeface="Poppins"/>
              </a:rPr>
              <a:t>screenshots, photos, thank-yous</a:t>
            </a:r>
          </a:p>
        </p:txBody>
      </p:sp>
      <p:sp>
        <p:nvSpPr>
          <p:cNvPr id="26" name="!!h3"/>
          <p:cNvSpPr/>
          <p:nvPr/>
        </p:nvSpPr>
        <p:spPr>
          <a:xfrm>
            <a:off x="5270500" y="3810000"/>
            <a:ext cx="4318000" cy="1079500"/>
          </a:xfrm>
          <a:prstGeom prst="roundRect">
            <a:avLst>
              <a:gd name="adj" fmla="val 1176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7" name="!!h3n"/>
          <p:cNvSpPr txBox="1"/>
          <p:nvPr/>
        </p:nvSpPr>
        <p:spPr>
          <a:xfrm>
            <a:off x="5473700" y="4000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04</a:t>
            </a:r>
          </a:p>
        </p:txBody>
      </p:sp>
      <p:sp>
        <p:nvSpPr>
          <p:cNvPr id="28" name="!!h3t"/>
          <p:cNvSpPr txBox="1"/>
          <p:nvPr/>
        </p:nvSpPr>
        <p:spPr>
          <a:xfrm>
            <a:off x="6223000" y="4025900"/>
            <a:ext cx="3175000" cy="355600"/>
          </a:xfrm>
          <a:prstGeom prst="rect">
            <a:avLst/>
          </a:prstGeom>
          <a:noFill/>
        </p:spPr>
        <p:txBody>
          <a:bodyPr wrap="square" lIns="0" rIns="0" tIns="0" bIns="0" anchor="t">
            <a:noAutofit/>
          </a:bodyPr>
          <a:lstStyle/>
          <a:p>
            <a:pPr algn="l">
              <a:lnSpc>
                <a:spcPct val="100000"/>
              </a:lnSpc>
            </a:pPr>
            <a:r>
              <a:rPr lang="en-US" sz="1700" b="1">
                <a:solidFill>
                  <a:srgbClr val="0B1E3F"/>
                </a:solidFill>
                <a:latin typeface="Poppins"/>
                <a:cs typeface="Poppins"/>
              </a:rPr>
              <a:t>Be reliable</a:t>
            </a:r>
          </a:p>
        </p:txBody>
      </p:sp>
      <p:sp>
        <p:nvSpPr>
          <p:cNvPr id="29" name="!!h3b"/>
          <p:cNvSpPr txBox="1"/>
          <p:nvPr/>
        </p:nvSpPr>
        <p:spPr>
          <a:xfrm>
            <a:off x="6223000" y="4419600"/>
            <a:ext cx="3175000" cy="317500"/>
          </a:xfrm>
          <a:prstGeom prst="rect">
            <a:avLst/>
          </a:prstGeom>
          <a:noFill/>
        </p:spPr>
        <p:txBody>
          <a:bodyPr wrap="square" lIns="0" rIns="0" tIns="0" bIns="0" anchor="t">
            <a:noAutofit/>
          </a:bodyPr>
          <a:lstStyle/>
          <a:p>
            <a:pPr algn="l">
              <a:lnSpc>
                <a:spcPct val="100000"/>
              </a:lnSpc>
            </a:pPr>
            <a:r>
              <a:rPr lang="en-US" sz="1200" b="0">
                <a:solidFill>
                  <a:srgbClr val="5C626E"/>
                </a:solidFill>
                <a:latin typeface="Poppins"/>
                <a:cs typeface="Poppins"/>
              </a:rPr>
              <a:t>on time, every time, and talk</a:t>
            </a:r>
          </a:p>
        </p:txBody>
      </p:sp>
      <p:pic>
        <p:nvPicPr>
          <p:cNvPr id="30" name="!!art" descr="art-skills.png"/>
          <p:cNvPicPr>
            <a:picLocks noChangeAspect="1"/>
          </p:cNvPicPr>
          <p:nvPr/>
        </p:nvPicPr>
        <p:blipFill>
          <a:blip r:embed="rId4"/>
          <a:stretch>
            <a:fillRect/>
          </a:stretch>
        </p:blipFill>
        <p:spPr>
          <a:xfrm>
            <a:off x="9525000" y="2667000"/>
            <a:ext cx="2184400" cy="1568450"/>
          </a:xfrm>
          <a:prstGeom prst="rect">
            <a:avLst/>
          </a:prstGeom>
        </p:spPr>
      </p:pic>
      <p:sp>
        <p:nvSpPr>
          <p:cNvPr id="31" name="!!st1"/>
          <p:cNvSpPr/>
          <p:nvPr/>
        </p:nvSpPr>
        <p:spPr>
          <a:xfrm rot="21300000">
            <a:off x="9253612" y="5031740"/>
            <a:ext cx="2320776" cy="350520"/>
          </a:xfrm>
          <a:prstGeom prst="roundRect">
            <a:avLst>
              <a:gd name="adj" fmla="val 21739"/>
            </a:avLst>
          </a:prstGeom>
          <a:solidFill>
            <a:srgbClr val="0B1E3F"/>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200" b="1">
                <a:solidFill>
                  <a:srgbClr val="FFFFFF"/>
                </a:solidFill>
                <a:latin typeface="Poppins"/>
                <a:cs typeface="Poppins"/>
              </a:rPr>
              <a:t>pay to get a job? = SCAM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A BROTHERLY WARNING</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8832273"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pic>
        <p:nvPicPr>
          <p:cNvPr id="12" name="!!art" descr="art-hand.png"/>
          <p:cNvPicPr>
            <a:picLocks noChangeAspect="1"/>
          </p:cNvPicPr>
          <p:nvPr/>
        </p:nvPicPr>
        <p:blipFill>
          <a:blip r:embed="rId4"/>
          <a:stretch>
            <a:fillRect/>
          </a:stretch>
        </p:blipFill>
        <p:spPr>
          <a:xfrm>
            <a:off x="7493000" y="1079500"/>
            <a:ext cx="4152900" cy="2946400"/>
          </a:xfrm>
          <a:prstGeom prst="rect">
            <a:avLst/>
          </a:prstGeom>
        </p:spPr>
      </p:pic>
      <p:sp>
        <p:nvSpPr>
          <p:cNvPr id="13" name="!!t1"/>
          <p:cNvSpPr txBox="1"/>
          <p:nvPr/>
        </p:nvSpPr>
        <p:spPr>
          <a:xfrm>
            <a:off x="698500" y="1587500"/>
            <a:ext cx="8255000" cy="840232"/>
          </a:xfrm>
          <a:prstGeom prst="rect">
            <a:avLst/>
          </a:prstGeom>
          <a:noFill/>
        </p:spPr>
        <p:txBody>
          <a:bodyPr wrap="square" lIns="0" rIns="0" tIns="0" bIns="0" anchor="t">
            <a:noAutofit/>
          </a:bodyPr>
          <a:lstStyle/>
          <a:p>
            <a:pPr algn="l">
              <a:lnSpc>
                <a:spcPct val="95000"/>
              </a:lnSpc>
            </a:pPr>
            <a:r>
              <a:rPr lang="en-US" sz="5200" b="1">
                <a:solidFill>
                  <a:srgbClr val="0B1E3F"/>
                </a:solidFill>
                <a:latin typeface="Poppins"/>
                <a:cs typeface="Poppins"/>
              </a:rPr>
              <a:t>Who knows someone</a:t>
            </a:r>
          </a:p>
        </p:txBody>
      </p:sp>
      <p:sp>
        <p:nvSpPr>
          <p:cNvPr id="14" name="!!t2"/>
          <p:cNvSpPr txBox="1"/>
          <p:nvPr/>
        </p:nvSpPr>
        <p:spPr>
          <a:xfrm>
            <a:off x="698500" y="2300732"/>
            <a:ext cx="8255000" cy="840232"/>
          </a:xfrm>
          <a:prstGeom prst="rect">
            <a:avLst/>
          </a:prstGeom>
          <a:noFill/>
        </p:spPr>
        <p:txBody>
          <a:bodyPr wrap="square" lIns="0" rIns="0" tIns="0" bIns="0" anchor="t">
            <a:noAutofit/>
          </a:bodyPr>
          <a:lstStyle/>
          <a:p>
            <a:pPr algn="l">
              <a:lnSpc>
                <a:spcPct val="95000"/>
              </a:lnSpc>
            </a:pPr>
            <a:r>
              <a:rPr lang="en-US" sz="5200" b="1">
                <a:solidFill>
                  <a:srgbClr val="E8603A"/>
                </a:solidFill>
                <a:latin typeface="Poppins"/>
                <a:cs typeface="Poppins"/>
              </a:rPr>
              <a:t>who bets?</a:t>
            </a:r>
          </a:p>
        </p:txBody>
      </p:sp>
      <p:sp>
        <p:nvSpPr>
          <p:cNvPr id="15" name="!!st1"/>
          <p:cNvSpPr/>
          <p:nvPr/>
        </p:nvSpPr>
        <p:spPr>
          <a:xfrm rot="21300000">
            <a:off x="3422414" y="3859530"/>
            <a:ext cx="2807171" cy="408940"/>
          </a:xfrm>
          <a:prstGeom prst="roundRect">
            <a:avLst>
              <a:gd name="adj" fmla="val 18633"/>
            </a:avLst>
          </a:prstGeom>
          <a:solidFill>
            <a:srgbClr val="0B1E3F"/>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400" b="1">
                <a:solidFill>
                  <a:srgbClr val="FFFFFF"/>
                </a:solidFill>
                <a:latin typeface="Poppins"/>
                <a:cs typeface="Poppins"/>
              </a:rPr>
              <a:t>no judging, I've been there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A BROTHERLY WARNING</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9159394"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t1"/>
          <p:cNvSpPr txBox="1"/>
          <p:nvPr/>
        </p:nvSpPr>
        <p:spPr>
          <a:xfrm>
            <a:off x="698500" y="952500"/>
            <a:ext cx="8255000" cy="730504"/>
          </a:xfrm>
          <a:prstGeom prst="rect">
            <a:avLst/>
          </a:prstGeom>
          <a:noFill/>
        </p:spPr>
        <p:txBody>
          <a:bodyPr wrap="square" lIns="0" rIns="0" tIns="0" bIns="0" anchor="t">
            <a:noAutofit/>
          </a:bodyPr>
          <a:lstStyle/>
          <a:p>
            <a:pPr algn="l">
              <a:lnSpc>
                <a:spcPct val="95000"/>
              </a:lnSpc>
            </a:pPr>
            <a:r>
              <a:rPr lang="en-US" sz="4400" b="1">
                <a:solidFill>
                  <a:srgbClr val="0B1E3F"/>
                </a:solidFill>
                <a:latin typeface="Poppins"/>
                <a:cs typeface="Poppins"/>
              </a:rPr>
              <a:t>Betting. Forex. Crypto.</a:t>
            </a:r>
          </a:p>
        </p:txBody>
      </p:sp>
      <p:sp>
        <p:nvSpPr>
          <p:cNvPr id="13" name="!!t2"/>
          <p:cNvSpPr txBox="1"/>
          <p:nvPr/>
        </p:nvSpPr>
        <p:spPr>
          <a:xfrm>
            <a:off x="698500" y="1556004"/>
            <a:ext cx="8255000" cy="730504"/>
          </a:xfrm>
          <a:prstGeom prst="rect">
            <a:avLst/>
          </a:prstGeom>
          <a:noFill/>
        </p:spPr>
        <p:txBody>
          <a:bodyPr wrap="square" lIns="0" rIns="0" tIns="0" bIns="0" anchor="t">
            <a:noAutofit/>
          </a:bodyPr>
          <a:lstStyle/>
          <a:p>
            <a:pPr algn="l">
              <a:lnSpc>
                <a:spcPct val="95000"/>
              </a:lnSpc>
            </a:pPr>
            <a:r>
              <a:rPr lang="en-US" sz="4400" b="1">
                <a:solidFill>
                  <a:srgbClr val="E8603A"/>
                </a:solidFill>
                <a:latin typeface="Poppins"/>
                <a:cs typeface="Poppins"/>
              </a:rPr>
              <a:t>Know the truth.</a:t>
            </a:r>
          </a:p>
        </p:txBody>
      </p:sp>
      <p:sp>
        <p:nvSpPr>
          <p:cNvPr id="14" name="!!h0"/>
          <p:cNvSpPr/>
          <p:nvPr/>
        </p:nvSpPr>
        <p:spPr>
          <a:xfrm>
            <a:off x="698500" y="2540000"/>
            <a:ext cx="3429000" cy="2857500"/>
          </a:xfrm>
          <a:prstGeom prst="roundRect">
            <a:avLst>
              <a:gd name="adj" fmla="val 444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5" name="!!h0bar"/>
          <p:cNvSpPr/>
          <p:nvPr/>
        </p:nvSpPr>
        <p:spPr>
          <a:xfrm>
            <a:off x="698500" y="2540000"/>
            <a:ext cx="3429000" cy="889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6" name="!!h0t"/>
          <p:cNvSpPr txBox="1"/>
          <p:nvPr/>
        </p:nvSpPr>
        <p:spPr>
          <a:xfrm>
            <a:off x="927100" y="2857500"/>
            <a:ext cx="2984500" cy="381000"/>
          </a:xfrm>
          <a:prstGeom prst="rect">
            <a:avLst/>
          </a:prstGeom>
          <a:noFill/>
        </p:spPr>
        <p:txBody>
          <a:bodyPr wrap="square" lIns="0" rIns="0" tIns="0" bIns="0" anchor="t">
            <a:noAutofit/>
          </a:bodyPr>
          <a:lstStyle/>
          <a:p>
            <a:pPr algn="l">
              <a:lnSpc>
                <a:spcPct val="100000"/>
              </a:lnSpc>
            </a:pPr>
            <a:r>
              <a:rPr lang="en-US" sz="2000" b="1">
                <a:solidFill>
                  <a:srgbClr val="0B1E3F"/>
                </a:solidFill>
                <a:latin typeface="Poppins"/>
                <a:cs typeface="Poppins"/>
              </a:rPr>
              <a:t>Betting</a:t>
            </a:r>
          </a:p>
        </p:txBody>
      </p:sp>
      <p:sp>
        <p:nvSpPr>
          <p:cNvPr id="17" name="!!h0b"/>
          <p:cNvSpPr txBox="1"/>
          <p:nvPr/>
        </p:nvSpPr>
        <p:spPr>
          <a:xfrm>
            <a:off x="927100" y="3429000"/>
            <a:ext cx="2984500" cy="1143000"/>
          </a:xfrm>
          <a:prstGeom prst="rect">
            <a:avLst/>
          </a:prstGeom>
          <a:noFill/>
        </p:spPr>
        <p:txBody>
          <a:bodyPr wrap="square" lIns="0" rIns="0" tIns="0" bIns="0" anchor="t">
            <a:noAutofit/>
          </a:bodyPr>
          <a:lstStyle/>
          <a:p>
            <a:pPr algn="l">
              <a:lnSpc>
                <a:spcPct val="105000"/>
              </a:lnSpc>
            </a:pPr>
            <a:r>
              <a:rPr lang="en-US" sz="1500" b="0">
                <a:solidFill>
                  <a:srgbClr val="5C626E"/>
                </a:solidFill>
                <a:latin typeface="Poppins"/>
                <a:cs typeface="Poppins"/>
              </a:rPr>
              <a:t>They make billions because most people lose.</a:t>
            </a:r>
          </a:p>
        </p:txBody>
      </p:sp>
      <p:sp>
        <p:nvSpPr>
          <p:cNvPr id="18" name="!!h0p"/>
          <p:cNvSpPr txBox="1"/>
          <p:nvPr/>
        </p:nvSpPr>
        <p:spPr>
          <a:xfrm>
            <a:off x="927100" y="4699000"/>
            <a:ext cx="2984500" cy="508000"/>
          </a:xfrm>
          <a:prstGeom prst="rect">
            <a:avLst/>
          </a:prstGeom>
          <a:noFill/>
        </p:spPr>
        <p:txBody>
          <a:bodyPr wrap="square" lIns="0" rIns="0" tIns="0" bIns="0" anchor="t">
            <a:noAutofit/>
          </a:bodyPr>
          <a:lstStyle/>
          <a:p>
            <a:pPr algn="l">
              <a:lnSpc>
                <a:spcPct val="100000"/>
              </a:lnSpc>
            </a:pPr>
            <a:r>
              <a:rPr lang="en-US" sz="1500" b="1">
                <a:solidFill>
                  <a:srgbClr val="E8603A"/>
                </a:solidFill>
                <a:latin typeface="Poppins"/>
                <a:cs typeface="Poppins"/>
              </a:rPr>
              <a:t>That one win is the trap.</a:t>
            </a:r>
          </a:p>
        </p:txBody>
      </p:sp>
      <p:sp>
        <p:nvSpPr>
          <p:cNvPr id="19" name="!!h1"/>
          <p:cNvSpPr/>
          <p:nvPr/>
        </p:nvSpPr>
        <p:spPr>
          <a:xfrm>
            <a:off x="4381500" y="2540000"/>
            <a:ext cx="3429000" cy="2857500"/>
          </a:xfrm>
          <a:prstGeom prst="roundRect">
            <a:avLst>
              <a:gd name="adj" fmla="val 444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0" name="!!h1bar"/>
          <p:cNvSpPr/>
          <p:nvPr/>
        </p:nvSpPr>
        <p:spPr>
          <a:xfrm>
            <a:off x="4381500" y="2540000"/>
            <a:ext cx="3429000" cy="889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1" name="!!h1t"/>
          <p:cNvSpPr txBox="1"/>
          <p:nvPr/>
        </p:nvSpPr>
        <p:spPr>
          <a:xfrm>
            <a:off x="4610100" y="2857500"/>
            <a:ext cx="2984500" cy="381000"/>
          </a:xfrm>
          <a:prstGeom prst="rect">
            <a:avLst/>
          </a:prstGeom>
          <a:noFill/>
        </p:spPr>
        <p:txBody>
          <a:bodyPr wrap="square" lIns="0" rIns="0" tIns="0" bIns="0" anchor="t">
            <a:noAutofit/>
          </a:bodyPr>
          <a:lstStyle/>
          <a:p>
            <a:pPr algn="l">
              <a:lnSpc>
                <a:spcPct val="100000"/>
              </a:lnSpc>
            </a:pPr>
            <a:r>
              <a:rPr lang="en-US" sz="2000" b="1">
                <a:solidFill>
                  <a:srgbClr val="0B1E3F"/>
                </a:solidFill>
                <a:latin typeface="Poppins"/>
                <a:cs typeface="Poppins"/>
              </a:rPr>
              <a:t>Forex “mentors”</a:t>
            </a:r>
          </a:p>
        </p:txBody>
      </p:sp>
      <p:sp>
        <p:nvSpPr>
          <p:cNvPr id="22" name="!!h1b"/>
          <p:cNvSpPr txBox="1"/>
          <p:nvPr/>
        </p:nvSpPr>
        <p:spPr>
          <a:xfrm>
            <a:off x="4610100" y="3429000"/>
            <a:ext cx="2984500" cy="1143000"/>
          </a:xfrm>
          <a:prstGeom prst="rect">
            <a:avLst/>
          </a:prstGeom>
          <a:noFill/>
        </p:spPr>
        <p:txBody>
          <a:bodyPr wrap="square" lIns="0" rIns="0" tIns="0" bIns="0" anchor="t">
            <a:noAutofit/>
          </a:bodyPr>
          <a:lstStyle/>
          <a:p>
            <a:pPr algn="l">
              <a:lnSpc>
                <a:spcPct val="105000"/>
              </a:lnSpc>
            </a:pPr>
            <a:r>
              <a:rPr lang="en-US" sz="1500" b="0">
                <a:solidFill>
                  <a:srgbClr val="5C626E"/>
                </a:solidFill>
                <a:latin typeface="Poppins"/>
                <a:cs typeface="Poppins"/>
              </a:rPr>
              <a:t>If he makes millions trading, why does he need your 50k?</a:t>
            </a:r>
          </a:p>
        </p:txBody>
      </p:sp>
      <p:sp>
        <p:nvSpPr>
          <p:cNvPr id="23" name="!!h1p"/>
          <p:cNvSpPr txBox="1"/>
          <p:nvPr/>
        </p:nvSpPr>
        <p:spPr>
          <a:xfrm>
            <a:off x="4610100" y="4699000"/>
            <a:ext cx="2984500" cy="508000"/>
          </a:xfrm>
          <a:prstGeom prst="rect">
            <a:avLst/>
          </a:prstGeom>
          <a:noFill/>
        </p:spPr>
        <p:txBody>
          <a:bodyPr wrap="square" lIns="0" rIns="0" tIns="0" bIns="0" anchor="t">
            <a:noAutofit/>
          </a:bodyPr>
          <a:lstStyle/>
          <a:p>
            <a:pPr algn="l">
              <a:lnSpc>
                <a:spcPct val="100000"/>
              </a:lnSpc>
            </a:pPr>
            <a:r>
              <a:rPr lang="en-US" sz="1500" b="1">
                <a:solidFill>
                  <a:srgbClr val="E8603A"/>
                </a:solidFill>
                <a:latin typeface="Poppins"/>
                <a:cs typeface="Poppins"/>
              </a:rPr>
              <a:t>Gambling with a nicer name.</a:t>
            </a:r>
          </a:p>
        </p:txBody>
      </p:sp>
      <p:sp>
        <p:nvSpPr>
          <p:cNvPr id="24" name="!!h2"/>
          <p:cNvSpPr/>
          <p:nvPr/>
        </p:nvSpPr>
        <p:spPr>
          <a:xfrm>
            <a:off x="8064500" y="2540000"/>
            <a:ext cx="3429000" cy="2857500"/>
          </a:xfrm>
          <a:prstGeom prst="roundRect">
            <a:avLst>
              <a:gd name="adj" fmla="val 444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5" name="!!h2bar"/>
          <p:cNvSpPr/>
          <p:nvPr/>
        </p:nvSpPr>
        <p:spPr>
          <a:xfrm>
            <a:off x="8064500" y="2540000"/>
            <a:ext cx="3429000" cy="889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6" name="!!h2t"/>
          <p:cNvSpPr txBox="1"/>
          <p:nvPr/>
        </p:nvSpPr>
        <p:spPr>
          <a:xfrm>
            <a:off x="8293100" y="2857500"/>
            <a:ext cx="2984500" cy="381000"/>
          </a:xfrm>
          <a:prstGeom prst="rect">
            <a:avLst/>
          </a:prstGeom>
          <a:noFill/>
        </p:spPr>
        <p:txBody>
          <a:bodyPr wrap="square" lIns="0" rIns="0" tIns="0" bIns="0" anchor="t">
            <a:noAutofit/>
          </a:bodyPr>
          <a:lstStyle/>
          <a:p>
            <a:pPr algn="l">
              <a:lnSpc>
                <a:spcPct val="100000"/>
              </a:lnSpc>
            </a:pPr>
            <a:r>
              <a:rPr lang="en-US" sz="2000" b="1">
                <a:solidFill>
                  <a:srgbClr val="0B1E3F"/>
                </a:solidFill>
                <a:latin typeface="Poppins"/>
                <a:cs typeface="Poppins"/>
              </a:rPr>
              <a:t>“Double your money”</a:t>
            </a:r>
          </a:p>
        </p:txBody>
      </p:sp>
      <p:sp>
        <p:nvSpPr>
          <p:cNvPr id="27" name="!!h2b"/>
          <p:cNvSpPr txBox="1"/>
          <p:nvPr/>
        </p:nvSpPr>
        <p:spPr>
          <a:xfrm>
            <a:off x="8293100" y="3429000"/>
            <a:ext cx="2984500" cy="1143000"/>
          </a:xfrm>
          <a:prstGeom prst="rect">
            <a:avLst/>
          </a:prstGeom>
          <a:noFill/>
        </p:spPr>
        <p:txBody>
          <a:bodyPr wrap="square" lIns="0" rIns="0" tIns="0" bIns="0" anchor="t">
            <a:noAutofit/>
          </a:bodyPr>
          <a:lstStyle/>
          <a:p>
            <a:pPr algn="l">
              <a:lnSpc>
                <a:spcPct val="105000"/>
              </a:lnSpc>
            </a:pPr>
            <a:r>
              <a:rPr lang="en-US" sz="1500" b="0">
                <a:solidFill>
                  <a:srgbClr val="5C626E"/>
                </a:solidFill>
                <a:latin typeface="Poppins"/>
                <a:cs typeface="Poppins"/>
              </a:rPr>
              <a:t>Guaranteed profit is almost always a scam.</a:t>
            </a:r>
          </a:p>
        </p:txBody>
      </p:sp>
      <p:sp>
        <p:nvSpPr>
          <p:cNvPr id="28" name="!!h2p"/>
          <p:cNvSpPr txBox="1"/>
          <p:nvPr/>
        </p:nvSpPr>
        <p:spPr>
          <a:xfrm>
            <a:off x="8293100" y="4699000"/>
            <a:ext cx="2984500" cy="508000"/>
          </a:xfrm>
          <a:prstGeom prst="rect">
            <a:avLst/>
          </a:prstGeom>
          <a:noFill/>
        </p:spPr>
        <p:txBody>
          <a:bodyPr wrap="square" lIns="0" rIns="0" tIns="0" bIns="0" anchor="t">
            <a:noAutofit/>
          </a:bodyPr>
          <a:lstStyle/>
          <a:p>
            <a:pPr algn="l">
              <a:lnSpc>
                <a:spcPct val="100000"/>
              </a:lnSpc>
            </a:pPr>
            <a:r>
              <a:rPr lang="en-US" sz="1500" b="1">
                <a:solidFill>
                  <a:srgbClr val="E8603A"/>
                </a:solidFill>
                <a:latin typeface="Poppins"/>
                <a:cs typeface="Poppins"/>
              </a:rPr>
              <a:t>Learn the tech, keep your fees.</a:t>
            </a:r>
          </a:p>
        </p:txBody>
      </p:sp>
      <p:sp>
        <p:nvSpPr>
          <p:cNvPr id="29" name="!!st1"/>
          <p:cNvSpPr/>
          <p:nvPr/>
        </p:nvSpPr>
        <p:spPr>
          <a:xfrm rot="360000">
            <a:off x="9429217" y="1700530"/>
            <a:ext cx="1207567" cy="408940"/>
          </a:xfrm>
          <a:prstGeom prst="roundRect">
            <a:avLst>
              <a:gd name="adj" fmla="val 18633"/>
            </a:avLst>
          </a:prstGeom>
          <a:solidFill>
            <a:srgbClr val="0B1E3F"/>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400" b="1">
                <a:solidFill>
                  <a:srgbClr val="FFFFFF"/>
                </a:solidFill>
                <a:latin typeface="Poppins"/>
                <a:cs typeface="Poppins"/>
              </a:rPr>
              <a:t>red flags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USICHEZE NA KESHO YAKO</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9486515"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q1"/>
          <p:cNvSpPr txBox="1"/>
          <p:nvPr/>
        </p:nvSpPr>
        <p:spPr>
          <a:xfrm>
            <a:off x="698500" y="1206500"/>
            <a:ext cx="8890000" cy="508000"/>
          </a:xfrm>
          <a:prstGeom prst="rect">
            <a:avLst/>
          </a:prstGeom>
          <a:noFill/>
        </p:spPr>
        <p:txBody>
          <a:bodyPr wrap="square" lIns="0" rIns="0" tIns="0" bIns="0" anchor="t">
            <a:noAutofit/>
          </a:bodyPr>
          <a:lstStyle/>
          <a:p>
            <a:pPr algn="l">
              <a:lnSpc>
                <a:spcPct val="100000"/>
              </a:lnSpc>
            </a:pPr>
            <a:r>
              <a:rPr lang="en-US" sz="2000" b="0">
                <a:solidFill>
                  <a:srgbClr val="5C626E"/>
                </a:solidFill>
                <a:latin typeface="Poppins"/>
                <a:cs typeface="Poppins"/>
              </a:rPr>
              <a:t>Betting asks:</a:t>
            </a:r>
          </a:p>
        </p:txBody>
      </p:sp>
      <p:sp>
        <p:nvSpPr>
          <p:cNvPr id="13" name="!!t1"/>
          <p:cNvSpPr txBox="1"/>
          <p:nvPr/>
        </p:nvSpPr>
        <p:spPr>
          <a:xfrm>
            <a:off x="698500" y="1587500"/>
            <a:ext cx="9525000" cy="762000"/>
          </a:xfrm>
          <a:prstGeom prst="rect">
            <a:avLst/>
          </a:prstGeom>
          <a:noFill/>
        </p:spPr>
        <p:txBody>
          <a:bodyPr wrap="square" lIns="0" rIns="0" tIns="0" bIns="0" anchor="t">
            <a:noAutofit/>
          </a:bodyPr>
          <a:lstStyle/>
          <a:p>
            <a:pPr algn="l">
              <a:lnSpc>
                <a:spcPct val="100000"/>
              </a:lnSpc>
            </a:pPr>
            <a:r>
              <a:rPr lang="en-US" sz="4200" b="1">
                <a:solidFill>
                  <a:srgbClr val="5C626E"/>
                </a:solidFill>
                <a:latin typeface="Poppins"/>
                <a:cs typeface="Poppins"/>
              </a:rPr>
              <a:t>“How do I get money fast?”</a:t>
            </a:r>
          </a:p>
        </p:txBody>
      </p:sp>
      <p:sp>
        <p:nvSpPr>
          <p:cNvPr id="14" name="!!q2"/>
          <p:cNvSpPr txBox="1"/>
          <p:nvPr/>
        </p:nvSpPr>
        <p:spPr>
          <a:xfrm>
            <a:off x="698500" y="2603500"/>
            <a:ext cx="8890000" cy="508000"/>
          </a:xfrm>
          <a:prstGeom prst="rect">
            <a:avLst/>
          </a:prstGeom>
          <a:noFill/>
        </p:spPr>
        <p:txBody>
          <a:bodyPr wrap="square" lIns="0" rIns="0" tIns="0" bIns="0" anchor="t">
            <a:noAutofit/>
          </a:bodyPr>
          <a:lstStyle/>
          <a:p>
            <a:pPr algn="l">
              <a:lnSpc>
                <a:spcPct val="100000"/>
              </a:lnSpc>
            </a:pPr>
            <a:r>
              <a:rPr lang="en-US" sz="2000" b="0">
                <a:solidFill>
                  <a:srgbClr val="E8603A"/>
                </a:solidFill>
                <a:latin typeface="Poppins"/>
                <a:cs typeface="Poppins"/>
              </a:rPr>
              <a:t>Skills ask:</a:t>
            </a:r>
          </a:p>
        </p:txBody>
      </p:sp>
      <p:sp>
        <p:nvSpPr>
          <p:cNvPr id="15" name="!!t2"/>
          <p:cNvSpPr txBox="1"/>
          <p:nvPr/>
        </p:nvSpPr>
        <p:spPr>
          <a:xfrm>
            <a:off x="698500" y="2984500"/>
            <a:ext cx="9525000" cy="762000"/>
          </a:xfrm>
          <a:prstGeom prst="rect">
            <a:avLst/>
          </a:prstGeom>
          <a:noFill/>
        </p:spPr>
        <p:txBody>
          <a:bodyPr wrap="square" lIns="0" rIns="0" tIns="0" bIns="0" anchor="t">
            <a:noAutofit/>
          </a:bodyPr>
          <a:lstStyle/>
          <a:p>
            <a:pPr algn="l">
              <a:lnSpc>
                <a:spcPct val="100000"/>
              </a:lnSpc>
            </a:pPr>
            <a:r>
              <a:rPr lang="en-US" sz="4200" b="1">
                <a:solidFill>
                  <a:srgbClr val="0B1E3F"/>
                </a:solidFill>
                <a:latin typeface="Poppins"/>
                <a:cs typeface="Poppins"/>
              </a:rPr>
              <a:t>“How do I become valuable?”</a:t>
            </a:r>
          </a:p>
        </p:txBody>
      </p:sp>
      <p:pic>
        <p:nvPicPr>
          <p:cNvPr id="16" name="!!script" descr="script-choosevaluemoneyfollowsvalue.png"/>
          <p:cNvPicPr>
            <a:picLocks noChangeAspect="1"/>
          </p:cNvPicPr>
          <p:nvPr/>
        </p:nvPicPr>
        <p:blipFill>
          <a:blip r:embed="rId4"/>
          <a:stretch>
            <a:fillRect/>
          </a:stretch>
        </p:blipFill>
        <p:spPr>
          <a:xfrm>
            <a:off x="584200" y="3949700"/>
            <a:ext cx="5448300" cy="847725"/>
          </a:xfrm>
          <a:prstGeom prst="rect">
            <a:avLst/>
          </a:prstGeom>
        </p:spPr>
      </p:pic>
      <p:sp>
        <p:nvSpPr>
          <p:cNvPr id="17" name="!!st1"/>
          <p:cNvSpPr/>
          <p:nvPr/>
        </p:nvSpPr>
        <p:spPr>
          <a:xfrm rot="21300000">
            <a:off x="8666597" y="5002530"/>
            <a:ext cx="2478807" cy="408940"/>
          </a:xfrm>
          <a:prstGeom prst="roundRect">
            <a:avLst>
              <a:gd name="adj" fmla="val 18633"/>
            </a:avLst>
          </a:prstGeom>
          <a:solidFill>
            <a:srgbClr val="0B1E3F"/>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none"/>
          <a:lstStyle/>
          <a:p>
            <a:pPr algn="ctr">
              <a:lnSpc>
                <a:spcPct val="100000"/>
              </a:lnSpc>
            </a:pPr>
            <a:r>
              <a:rPr lang="en-US" sz="1400" b="1">
                <a:solidFill>
                  <a:srgbClr val="FFFFFF"/>
                </a:solidFill>
                <a:latin typeface="Poppins"/>
                <a:cs typeface="Poppins"/>
              </a:rPr>
              <a:t>save 10% of everything</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MY SIMPLE MONEY RULES</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9813636"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t1"/>
          <p:cNvSpPr txBox="1"/>
          <p:nvPr/>
        </p:nvSpPr>
        <p:spPr>
          <a:xfrm>
            <a:off x="698500" y="952500"/>
            <a:ext cx="8255000" cy="785368"/>
          </a:xfrm>
          <a:prstGeom prst="rect">
            <a:avLst/>
          </a:prstGeom>
          <a:noFill/>
        </p:spPr>
        <p:txBody>
          <a:bodyPr wrap="square" lIns="0" rIns="0" tIns="0" bIns="0" anchor="t">
            <a:noAutofit/>
          </a:bodyPr>
          <a:lstStyle/>
          <a:p>
            <a:pPr algn="l">
              <a:lnSpc>
                <a:spcPct val="95000"/>
              </a:lnSpc>
            </a:pPr>
            <a:r>
              <a:rPr lang="en-US" sz="4800" b="1">
                <a:solidFill>
                  <a:srgbClr val="0B1E3F"/>
                </a:solidFill>
                <a:latin typeface="Poppins"/>
                <a:cs typeface="Poppins"/>
              </a:rPr>
              <a:t>Invest in yourself</a:t>
            </a:r>
          </a:p>
        </p:txBody>
      </p:sp>
      <p:sp>
        <p:nvSpPr>
          <p:cNvPr id="13" name="!!t2"/>
          <p:cNvSpPr txBox="1"/>
          <p:nvPr/>
        </p:nvSpPr>
        <p:spPr>
          <a:xfrm>
            <a:off x="698500" y="1610868"/>
            <a:ext cx="8255000" cy="785368"/>
          </a:xfrm>
          <a:prstGeom prst="rect">
            <a:avLst/>
          </a:prstGeom>
          <a:noFill/>
        </p:spPr>
        <p:txBody>
          <a:bodyPr wrap="square" lIns="0" rIns="0" tIns="0" bIns="0" anchor="t">
            <a:noAutofit/>
          </a:bodyPr>
          <a:lstStyle/>
          <a:p>
            <a:pPr algn="l">
              <a:lnSpc>
                <a:spcPct val="95000"/>
              </a:lnSpc>
            </a:pPr>
            <a:r>
              <a:rPr lang="en-US" sz="4800" b="1">
                <a:solidFill>
                  <a:srgbClr val="E8603A"/>
                </a:solidFill>
                <a:latin typeface="Poppins"/>
                <a:cs typeface="Poppins"/>
              </a:rPr>
              <a:t>first.</a:t>
            </a:r>
          </a:p>
        </p:txBody>
      </p:sp>
      <p:sp>
        <p:nvSpPr>
          <p:cNvPr id="14" name="!!h0"/>
          <p:cNvSpPr/>
          <p:nvPr/>
        </p:nvSpPr>
        <p:spPr>
          <a:xfrm>
            <a:off x="698500" y="2540000"/>
            <a:ext cx="4318000" cy="1079500"/>
          </a:xfrm>
          <a:prstGeom prst="roundRect">
            <a:avLst>
              <a:gd name="adj" fmla="val 1176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5" name="!!h0n"/>
          <p:cNvSpPr txBox="1"/>
          <p:nvPr/>
        </p:nvSpPr>
        <p:spPr>
          <a:xfrm>
            <a:off x="901700" y="2730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01</a:t>
            </a:r>
          </a:p>
        </p:txBody>
      </p:sp>
      <p:sp>
        <p:nvSpPr>
          <p:cNvPr id="16" name="!!h0t"/>
          <p:cNvSpPr txBox="1"/>
          <p:nvPr/>
        </p:nvSpPr>
        <p:spPr>
          <a:xfrm>
            <a:off x="1651000" y="2755900"/>
            <a:ext cx="3175000" cy="355600"/>
          </a:xfrm>
          <a:prstGeom prst="rect">
            <a:avLst/>
          </a:prstGeom>
          <a:noFill/>
        </p:spPr>
        <p:txBody>
          <a:bodyPr wrap="square" lIns="0" rIns="0" tIns="0" bIns="0" anchor="t">
            <a:noAutofit/>
          </a:bodyPr>
          <a:lstStyle/>
          <a:p>
            <a:pPr algn="l">
              <a:lnSpc>
                <a:spcPct val="100000"/>
              </a:lnSpc>
            </a:pPr>
            <a:r>
              <a:rPr lang="en-US" sz="1700" b="1">
                <a:solidFill>
                  <a:srgbClr val="0B1E3F"/>
                </a:solidFill>
                <a:latin typeface="Poppins"/>
                <a:cs typeface="Poppins"/>
              </a:rPr>
              <a:t>Never bet money you need</a:t>
            </a:r>
          </a:p>
        </p:txBody>
      </p:sp>
      <p:sp>
        <p:nvSpPr>
          <p:cNvPr id="17" name="!!h0b"/>
          <p:cNvSpPr txBox="1"/>
          <p:nvPr/>
        </p:nvSpPr>
        <p:spPr>
          <a:xfrm>
            <a:off x="1651000" y="3149600"/>
            <a:ext cx="3175000" cy="317500"/>
          </a:xfrm>
          <a:prstGeom prst="rect">
            <a:avLst/>
          </a:prstGeom>
          <a:noFill/>
        </p:spPr>
        <p:txBody>
          <a:bodyPr wrap="square" lIns="0" rIns="0" tIns="0" bIns="0" anchor="t">
            <a:noAutofit/>
          </a:bodyPr>
          <a:lstStyle/>
          <a:p>
            <a:pPr algn="l">
              <a:lnSpc>
                <a:spcPct val="100000"/>
              </a:lnSpc>
            </a:pPr>
            <a:r>
              <a:rPr lang="en-US" sz="1200" b="0">
                <a:solidFill>
                  <a:srgbClr val="5C626E"/>
                </a:solidFill>
                <a:latin typeface="Poppins"/>
                <a:cs typeface="Poppins"/>
              </a:rPr>
              <a:t>as a student, that's all of it</a:t>
            </a:r>
          </a:p>
        </p:txBody>
      </p:sp>
      <p:sp>
        <p:nvSpPr>
          <p:cNvPr id="18" name="!!h1"/>
          <p:cNvSpPr/>
          <p:nvPr/>
        </p:nvSpPr>
        <p:spPr>
          <a:xfrm>
            <a:off x="5270500" y="2540000"/>
            <a:ext cx="4318000" cy="1079500"/>
          </a:xfrm>
          <a:prstGeom prst="roundRect">
            <a:avLst>
              <a:gd name="adj" fmla="val 1176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9" name="!!h1n"/>
          <p:cNvSpPr txBox="1"/>
          <p:nvPr/>
        </p:nvSpPr>
        <p:spPr>
          <a:xfrm>
            <a:off x="5473700" y="2730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02</a:t>
            </a:r>
          </a:p>
        </p:txBody>
      </p:sp>
      <p:sp>
        <p:nvSpPr>
          <p:cNvPr id="20" name="!!h1t"/>
          <p:cNvSpPr txBox="1"/>
          <p:nvPr/>
        </p:nvSpPr>
        <p:spPr>
          <a:xfrm>
            <a:off x="6223000" y="2755900"/>
            <a:ext cx="3175000" cy="355600"/>
          </a:xfrm>
          <a:prstGeom prst="rect">
            <a:avLst/>
          </a:prstGeom>
          <a:noFill/>
        </p:spPr>
        <p:txBody>
          <a:bodyPr wrap="square" lIns="0" rIns="0" tIns="0" bIns="0" anchor="t">
            <a:noAutofit/>
          </a:bodyPr>
          <a:lstStyle/>
          <a:p>
            <a:pPr algn="l">
              <a:lnSpc>
                <a:spcPct val="100000"/>
              </a:lnSpc>
            </a:pPr>
            <a:r>
              <a:rPr lang="en-US" sz="1700" b="1">
                <a:solidFill>
                  <a:srgbClr val="0B1E3F"/>
                </a:solidFill>
                <a:latin typeface="Poppins"/>
                <a:cs typeface="Poppins"/>
              </a:rPr>
              <a:t>Invest in yourself</a:t>
            </a:r>
          </a:p>
        </p:txBody>
      </p:sp>
      <p:sp>
        <p:nvSpPr>
          <p:cNvPr id="21" name="!!h1b"/>
          <p:cNvSpPr txBox="1"/>
          <p:nvPr/>
        </p:nvSpPr>
        <p:spPr>
          <a:xfrm>
            <a:off x="6223000" y="3149600"/>
            <a:ext cx="3175000" cy="317500"/>
          </a:xfrm>
          <a:prstGeom prst="rect">
            <a:avLst/>
          </a:prstGeom>
          <a:noFill/>
        </p:spPr>
        <p:txBody>
          <a:bodyPr wrap="square" lIns="0" rIns="0" tIns="0" bIns="0" anchor="t">
            <a:noAutofit/>
          </a:bodyPr>
          <a:lstStyle/>
          <a:p>
            <a:pPr algn="l">
              <a:lnSpc>
                <a:spcPct val="100000"/>
              </a:lnSpc>
            </a:pPr>
            <a:r>
              <a:rPr lang="en-US" sz="1200" b="0">
                <a:solidFill>
                  <a:srgbClr val="5C626E"/>
                </a:solidFill>
                <a:latin typeface="Poppins"/>
                <a:cs typeface="Poppins"/>
              </a:rPr>
              <a:t>a course, a laptop, a skill</a:t>
            </a:r>
          </a:p>
        </p:txBody>
      </p:sp>
      <p:sp>
        <p:nvSpPr>
          <p:cNvPr id="22" name="!!h2"/>
          <p:cNvSpPr/>
          <p:nvPr/>
        </p:nvSpPr>
        <p:spPr>
          <a:xfrm>
            <a:off x="698500" y="3810000"/>
            <a:ext cx="4318000" cy="1079500"/>
          </a:xfrm>
          <a:prstGeom prst="roundRect">
            <a:avLst>
              <a:gd name="adj" fmla="val 1176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3" name="!!h2n"/>
          <p:cNvSpPr txBox="1"/>
          <p:nvPr/>
        </p:nvSpPr>
        <p:spPr>
          <a:xfrm>
            <a:off x="901700" y="4000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03</a:t>
            </a:r>
          </a:p>
        </p:txBody>
      </p:sp>
      <p:sp>
        <p:nvSpPr>
          <p:cNvPr id="24" name="!!h2t"/>
          <p:cNvSpPr txBox="1"/>
          <p:nvPr/>
        </p:nvSpPr>
        <p:spPr>
          <a:xfrm>
            <a:off x="1651000" y="4025900"/>
            <a:ext cx="3175000" cy="355600"/>
          </a:xfrm>
          <a:prstGeom prst="rect">
            <a:avLst/>
          </a:prstGeom>
          <a:noFill/>
        </p:spPr>
        <p:txBody>
          <a:bodyPr wrap="square" lIns="0" rIns="0" tIns="0" bIns="0" anchor="t">
            <a:noAutofit/>
          </a:bodyPr>
          <a:lstStyle/>
          <a:p>
            <a:pPr algn="l">
              <a:lnSpc>
                <a:spcPct val="100000"/>
              </a:lnSpc>
            </a:pPr>
            <a:r>
              <a:rPr lang="en-US" sz="1700" b="1">
                <a:solidFill>
                  <a:srgbClr val="0B1E3F"/>
                </a:solidFill>
                <a:latin typeface="Poppins"/>
                <a:cs typeface="Poppins"/>
              </a:rPr>
              <a:t>Save 10% of everything</a:t>
            </a:r>
          </a:p>
        </p:txBody>
      </p:sp>
      <p:sp>
        <p:nvSpPr>
          <p:cNvPr id="25" name="!!h2b"/>
          <p:cNvSpPr txBox="1"/>
          <p:nvPr/>
        </p:nvSpPr>
        <p:spPr>
          <a:xfrm>
            <a:off x="1651000" y="4419600"/>
            <a:ext cx="3175000" cy="317500"/>
          </a:xfrm>
          <a:prstGeom prst="rect">
            <a:avLst/>
          </a:prstGeom>
          <a:noFill/>
        </p:spPr>
        <p:txBody>
          <a:bodyPr wrap="square" lIns="0" rIns="0" tIns="0" bIns="0" anchor="t">
            <a:noAutofit/>
          </a:bodyPr>
          <a:lstStyle/>
          <a:p>
            <a:pPr algn="l">
              <a:lnSpc>
                <a:spcPct val="100000"/>
              </a:lnSpc>
            </a:pPr>
            <a:r>
              <a:rPr lang="en-US" sz="1200" b="0">
                <a:solidFill>
                  <a:srgbClr val="5C626E"/>
                </a:solidFill>
                <a:latin typeface="Poppins"/>
                <a:cs typeface="Poppins"/>
              </a:rPr>
              <a:t>small savings build discipline</a:t>
            </a:r>
          </a:p>
        </p:txBody>
      </p:sp>
      <p:sp>
        <p:nvSpPr>
          <p:cNvPr id="26" name="!!h3"/>
          <p:cNvSpPr/>
          <p:nvPr/>
        </p:nvSpPr>
        <p:spPr>
          <a:xfrm>
            <a:off x="5270500" y="3810000"/>
            <a:ext cx="4318000" cy="1079500"/>
          </a:xfrm>
          <a:prstGeom prst="roundRect">
            <a:avLst>
              <a:gd name="adj" fmla="val 11764"/>
            </a:avLst>
          </a:prstGeom>
          <a:solidFill>
            <a:srgbClr val="FCFBF7"/>
          </a:solidFill>
          <a:ln w="9525">
            <a:solidFill>
              <a:srgbClr val="C8CEDA"/>
            </a:solid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27" name="!!h3n"/>
          <p:cNvSpPr txBox="1"/>
          <p:nvPr/>
        </p:nvSpPr>
        <p:spPr>
          <a:xfrm>
            <a:off x="5473700" y="4000500"/>
            <a:ext cx="635000" cy="508000"/>
          </a:xfrm>
          <a:prstGeom prst="rect">
            <a:avLst/>
          </a:prstGeom>
          <a:noFill/>
        </p:spPr>
        <p:txBody>
          <a:bodyPr wrap="square" lIns="0" rIns="0" tIns="0" bIns="0" anchor="t">
            <a:noAutofit/>
          </a:bodyPr>
          <a:lstStyle/>
          <a:p>
            <a:pPr algn="l">
              <a:lnSpc>
                <a:spcPct val="100000"/>
              </a:lnSpc>
            </a:pPr>
            <a:r>
              <a:rPr lang="en-US" sz="2700" b="1">
                <a:solidFill>
                  <a:srgbClr val="E8603A"/>
                </a:solidFill>
                <a:latin typeface="Poppins"/>
                <a:cs typeface="Poppins"/>
              </a:rPr>
              <a:t>04</a:t>
            </a:r>
          </a:p>
        </p:txBody>
      </p:sp>
      <p:sp>
        <p:nvSpPr>
          <p:cNvPr id="28" name="!!h3t"/>
          <p:cNvSpPr txBox="1"/>
          <p:nvPr/>
        </p:nvSpPr>
        <p:spPr>
          <a:xfrm>
            <a:off x="6223000" y="4025900"/>
            <a:ext cx="3175000" cy="355600"/>
          </a:xfrm>
          <a:prstGeom prst="rect">
            <a:avLst/>
          </a:prstGeom>
          <a:noFill/>
        </p:spPr>
        <p:txBody>
          <a:bodyPr wrap="square" lIns="0" rIns="0" tIns="0" bIns="0" anchor="t">
            <a:noAutofit/>
          </a:bodyPr>
          <a:lstStyle/>
          <a:p>
            <a:pPr algn="l">
              <a:lnSpc>
                <a:spcPct val="100000"/>
              </a:lnSpc>
            </a:pPr>
            <a:r>
              <a:rPr lang="en-US" sz="1700" b="1">
                <a:solidFill>
                  <a:srgbClr val="0B1E3F"/>
                </a:solidFill>
                <a:latin typeface="Poppins"/>
                <a:cs typeface="Poppins"/>
              </a:rPr>
              <a:t>Learn first, invest later</a:t>
            </a:r>
          </a:p>
        </p:txBody>
      </p:sp>
      <p:sp>
        <p:nvSpPr>
          <p:cNvPr id="29" name="!!h3b"/>
          <p:cNvSpPr txBox="1"/>
          <p:nvPr/>
        </p:nvSpPr>
        <p:spPr>
          <a:xfrm>
            <a:off x="6223000" y="4419600"/>
            <a:ext cx="3175000" cy="317500"/>
          </a:xfrm>
          <a:prstGeom prst="rect">
            <a:avLst/>
          </a:prstGeom>
          <a:noFill/>
        </p:spPr>
        <p:txBody>
          <a:bodyPr wrap="square" lIns="0" rIns="0" tIns="0" bIns="0" anchor="t">
            <a:noAutofit/>
          </a:bodyPr>
          <a:lstStyle/>
          <a:p>
            <a:pPr algn="l">
              <a:lnSpc>
                <a:spcPct val="100000"/>
              </a:lnSpc>
            </a:pPr>
            <a:r>
              <a:rPr lang="en-US" sz="1200" b="0">
                <a:solidFill>
                  <a:srgbClr val="5C626E"/>
                </a:solidFill>
                <a:latin typeface="Poppins"/>
                <a:cs typeface="Poppins"/>
              </a:rPr>
              <a:t>stable income + real knowledge</a:t>
            </a:r>
          </a:p>
        </p:txBody>
      </p:sp>
      <p:pic>
        <p:nvPicPr>
          <p:cNvPr id="30" name="!!art" descr="art-jar.png"/>
          <p:cNvPicPr>
            <a:picLocks noChangeAspect="1"/>
          </p:cNvPicPr>
          <p:nvPr/>
        </p:nvPicPr>
        <p:blipFill>
          <a:blip r:embed="rId4"/>
          <a:stretch>
            <a:fillRect/>
          </a:stretch>
        </p:blipFill>
        <p:spPr>
          <a:xfrm>
            <a:off x="9525000" y="2286000"/>
            <a:ext cx="2184400" cy="156845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YOUR TURN</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10140758"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2" name="!!num"/>
          <p:cNvSpPr txBox="1"/>
          <p:nvPr/>
        </p:nvSpPr>
        <p:spPr>
          <a:xfrm>
            <a:off x="6350000" y="635000"/>
            <a:ext cx="5461000" cy="5207000"/>
          </a:xfrm>
          <a:prstGeom prst="rect">
            <a:avLst/>
          </a:prstGeom>
          <a:noFill/>
        </p:spPr>
        <p:txBody>
          <a:bodyPr wrap="square" lIns="0" rIns="0" tIns="0" bIns="0" anchor="t">
            <a:noAutofit/>
          </a:bodyPr>
          <a:lstStyle/>
          <a:p>
            <a:pPr algn="r">
              <a:lnSpc>
                <a:spcPct val="85000"/>
              </a:lnSpc>
            </a:pPr>
            <a:r>
              <a:rPr lang="en-US" sz="38000" b="1">
                <a:ln w="31750">
                  <a:solidFill>
                    <a:srgbClr val="E8603A"/>
                  </a:solidFill>
                </a:ln>
                <a:noFill/>
                <a:latin typeface="Poppins"/>
                <a:cs typeface="Poppins"/>
              </a:rPr>
              <a:t>?</a:t>
            </a:r>
          </a:p>
        </p:txBody>
      </p:sp>
      <p:sp>
        <p:nvSpPr>
          <p:cNvPr id="13" name="!!t1"/>
          <p:cNvSpPr txBox="1"/>
          <p:nvPr/>
        </p:nvSpPr>
        <p:spPr>
          <a:xfrm>
            <a:off x="698500" y="1587500"/>
            <a:ext cx="8255000" cy="1018540"/>
          </a:xfrm>
          <a:prstGeom prst="rect">
            <a:avLst/>
          </a:prstGeom>
          <a:noFill/>
        </p:spPr>
        <p:txBody>
          <a:bodyPr wrap="square" lIns="0" rIns="0" tIns="0" bIns="0" anchor="t">
            <a:noAutofit/>
          </a:bodyPr>
          <a:lstStyle/>
          <a:p>
            <a:pPr algn="l">
              <a:lnSpc>
                <a:spcPct val="95000"/>
              </a:lnSpc>
            </a:pPr>
            <a:r>
              <a:rPr lang="en-US" sz="6500" b="1">
                <a:solidFill>
                  <a:srgbClr val="0B1E3F"/>
                </a:solidFill>
                <a:latin typeface="Poppins"/>
                <a:cs typeface="Poppins"/>
              </a:rPr>
              <a:t>Ask me</a:t>
            </a:r>
          </a:p>
        </p:txBody>
      </p:sp>
      <p:sp>
        <p:nvSpPr>
          <p:cNvPr id="14" name="!!t2"/>
          <p:cNvSpPr txBox="1"/>
          <p:nvPr/>
        </p:nvSpPr>
        <p:spPr>
          <a:xfrm>
            <a:off x="698500" y="2479040"/>
            <a:ext cx="8255000" cy="1018540"/>
          </a:xfrm>
          <a:prstGeom prst="rect">
            <a:avLst/>
          </a:prstGeom>
          <a:noFill/>
        </p:spPr>
        <p:txBody>
          <a:bodyPr wrap="square" lIns="0" rIns="0" tIns="0" bIns="0" anchor="t">
            <a:noAutofit/>
          </a:bodyPr>
          <a:lstStyle/>
          <a:p>
            <a:pPr algn="l">
              <a:lnSpc>
                <a:spcPct val="95000"/>
              </a:lnSpc>
            </a:pPr>
            <a:r>
              <a:rPr lang="en-US" sz="6500" b="1">
                <a:solidFill>
                  <a:srgbClr val="E8603A"/>
                </a:solidFill>
                <a:latin typeface="Poppins"/>
                <a:cs typeface="Poppins"/>
              </a:rPr>
              <a:t>anything.</a:t>
            </a:r>
          </a:p>
        </p:txBody>
      </p:sp>
      <p:pic>
        <p:nvPicPr>
          <p:cNvPr id="15" name="!!script" descr="script-hakunaswalilakijinga.png"/>
          <p:cNvPicPr>
            <a:picLocks noChangeAspect="1"/>
          </p:cNvPicPr>
          <p:nvPr/>
        </p:nvPicPr>
        <p:blipFill>
          <a:blip r:embed="rId4"/>
          <a:stretch>
            <a:fillRect/>
          </a:stretch>
        </p:blipFill>
        <p:spPr>
          <a:xfrm>
            <a:off x="584200" y="3441700"/>
            <a:ext cx="3679825" cy="80010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label"/>
          <p:cNvSpPr txBox="1"/>
          <p:nvPr/>
        </p:nvSpPr>
        <p:spPr>
          <a:xfrm>
            <a:off x="698500" y="406400"/>
            <a:ext cx="7620000" cy="203200"/>
          </a:xfrm>
          <a:prstGeom prst="rect">
            <a:avLst/>
          </a:prstGeom>
          <a:noFill/>
        </p:spPr>
        <p:txBody>
          <a:bodyPr wrap="square" lIns="0" rIns="0" tIns="0" bIns="0" anchor="t">
            <a:noAutofit/>
          </a:bodyPr>
          <a:lstStyle/>
          <a:p>
            <a:pPr algn="l">
              <a:lnSpc>
                <a:spcPct val="100000"/>
              </a:lnSpc>
            </a:pPr>
            <a:r>
              <a:rPr lang="en-US" sz="1000" b="0" spc="320">
                <a:solidFill>
                  <a:srgbClr val="E8603A"/>
                </a:solidFill>
                <a:latin typeface="Poppins SemiBold"/>
                <a:cs typeface="Poppins SemiBold"/>
              </a:rPr>
              <a:t>REMEMBER THIS</a:t>
            </a:r>
          </a:p>
        </p:txBody>
      </p:sp>
      <p:sp>
        <p:nvSpPr>
          <p:cNvPr id="4" name="!!brand"/>
          <p:cNvSpPr txBox="1"/>
          <p:nvPr/>
        </p:nvSpPr>
        <p:spPr>
          <a:xfrm>
            <a:off x="8953500" y="368300"/>
            <a:ext cx="2540000" cy="254000"/>
          </a:xfrm>
          <a:prstGeom prst="rect">
            <a:avLst/>
          </a:prstGeom>
          <a:noFill/>
        </p:spPr>
        <p:txBody>
          <a:bodyPr wrap="square" lIns="0" rIns="0" tIns="0" bIns="0" anchor="t">
            <a:noAutofit/>
          </a:bodyPr>
          <a:lstStyle/>
          <a:p>
            <a:pPr algn="r">
              <a:lnSpc>
                <a:spcPct val="100000"/>
              </a:lnSpc>
            </a:pPr>
            <a:r>
              <a:rPr lang="en-US" sz="1200" b="0">
                <a:solidFill>
                  <a:srgbClr val="0B1E3F"/>
                </a:solidFill>
                <a:latin typeface="Poppins SemiBold"/>
                <a:cs typeface="Poppins SemiBold"/>
              </a:rPr>
              <a:t>depriver.tech</a:t>
            </a:r>
          </a:p>
        </p:txBody>
      </p:sp>
      <p:sp>
        <p:nvSpPr>
          <p:cNvPr id="5" name="!!rule"/>
          <p:cNvSpPr/>
          <p:nvPr/>
        </p:nvSpPr>
        <p:spPr>
          <a:xfrm>
            <a:off x="698500" y="711200"/>
            <a:ext cx="10795000" cy="12700"/>
          </a:xfrm>
          <a:prstGeom prst="rect">
            <a:avLst/>
          </a:prstGeom>
          <a:solidFill>
            <a:srgbClr val="C8CED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6" name="!!navy"/>
          <p:cNvSpPr/>
          <p:nvPr/>
        </p:nvSpPr>
        <p:spPr>
          <a:xfrm>
            <a:off x="0" y="6146800"/>
            <a:ext cx="12192000" cy="7239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7" name="!!orangeline"/>
          <p:cNvSpPr/>
          <p:nvPr/>
        </p:nvSpPr>
        <p:spPr>
          <a:xfrm>
            <a:off x="0" y="6115050"/>
            <a:ext cx="12192000" cy="3175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8" name="!!foot"/>
          <p:cNvSpPr txBox="1"/>
          <p:nvPr/>
        </p:nvSpPr>
        <p:spPr>
          <a:xfrm>
            <a:off x="698500" y="6311900"/>
            <a:ext cx="6350000" cy="162560"/>
          </a:xfrm>
          <a:prstGeom prst="rect">
            <a:avLst/>
          </a:prstGeom>
          <a:noFill/>
        </p:spPr>
        <p:txBody>
          <a:bodyPr wrap="square" lIns="0" rIns="0" tIns="0" bIns="0" anchor="t">
            <a:noAutofit/>
          </a:bodyPr>
          <a:lstStyle/>
          <a:p>
            <a:pPr algn="l">
              <a:lnSpc>
                <a:spcPct val="100000"/>
              </a:lnSpc>
            </a:pPr>
            <a:r>
              <a:rPr lang="en-US" sz="800" b="0" spc="256">
                <a:solidFill>
                  <a:srgbClr val="BECAE2"/>
                </a:solidFill>
                <a:latin typeface="Poppins SemiBold"/>
                <a:cs typeface="Poppins SemiBold"/>
              </a:rPr>
              <a:t>LIFE IN UNI VS REAL WORLD IN TECH · WHAT YOU DO NOW SHAPES IT</a:t>
            </a:r>
          </a:p>
        </p:txBody>
      </p:sp>
      <p:sp>
        <p:nvSpPr>
          <p:cNvPr id="9" name="!!handle"/>
          <p:cNvSpPr txBox="1"/>
          <p:nvPr/>
        </p:nvSpPr>
        <p:spPr>
          <a:xfrm>
            <a:off x="8953500" y="6273800"/>
            <a:ext cx="2540000" cy="228600"/>
          </a:xfrm>
          <a:prstGeom prst="rect">
            <a:avLst/>
          </a:prstGeom>
          <a:noFill/>
        </p:spPr>
        <p:txBody>
          <a:bodyPr wrap="square" lIns="0" rIns="0" tIns="0" bIns="0" anchor="t">
            <a:noAutofit/>
          </a:bodyPr>
          <a:lstStyle/>
          <a:p>
            <a:pPr algn="r">
              <a:lnSpc>
                <a:spcPct val="100000"/>
              </a:lnSpc>
            </a:pPr>
            <a:r>
              <a:rPr lang="en-US" sz="1100" b="0">
                <a:solidFill>
                  <a:srgbClr val="FFFFFF"/>
                </a:solidFill>
                <a:latin typeface="Poppins SemiBold"/>
                <a:cs typeface="Poppins SemiBold"/>
              </a:rPr>
              <a:t>@_depriver</a:t>
            </a:r>
          </a:p>
        </p:txBody>
      </p:sp>
      <p:sp>
        <p:nvSpPr>
          <p:cNvPr id="10" name="!!track"/>
          <p:cNvSpPr/>
          <p:nvPr/>
        </p:nvSpPr>
        <p:spPr>
          <a:xfrm>
            <a:off x="698500" y="6591300"/>
            <a:ext cx="10795000" cy="76200"/>
          </a:xfrm>
          <a:prstGeom prst="roundRect">
            <a:avLst>
              <a:gd name="adj" fmla="val 50000"/>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1" name="!!prog"/>
          <p:cNvSpPr/>
          <p:nvPr/>
        </p:nvSpPr>
        <p:spPr>
          <a:xfrm>
            <a:off x="698500" y="6591300"/>
            <a:ext cx="10467879" cy="76200"/>
          </a:xfrm>
          <a:prstGeom prst="roundRect">
            <a:avLst>
              <a:gd name="adj" fmla="val 50000"/>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pic>
        <p:nvPicPr>
          <p:cNvPr id="12" name="!!s1" descr="script-shuleinakupamsingi.png"/>
          <p:cNvPicPr>
            <a:picLocks noChangeAspect="1"/>
          </p:cNvPicPr>
          <p:nvPr/>
        </p:nvPicPr>
        <p:blipFill>
          <a:blip r:embed="rId4"/>
          <a:stretch>
            <a:fillRect/>
          </a:stretch>
        </p:blipFill>
        <p:spPr>
          <a:xfrm>
            <a:off x="584200" y="1028700"/>
            <a:ext cx="5918200" cy="930275"/>
          </a:xfrm>
          <a:prstGeom prst="rect">
            <a:avLst/>
          </a:prstGeom>
        </p:spPr>
      </p:pic>
      <p:pic>
        <p:nvPicPr>
          <p:cNvPr id="13" name="!!s2" descr="script-nyumbaunajengawewe.png"/>
          <p:cNvPicPr>
            <a:picLocks noChangeAspect="1"/>
          </p:cNvPicPr>
          <p:nvPr/>
        </p:nvPicPr>
        <p:blipFill>
          <a:blip r:embed="rId5"/>
          <a:stretch>
            <a:fillRect/>
          </a:stretch>
        </p:blipFill>
        <p:spPr>
          <a:xfrm>
            <a:off x="584200" y="2044700"/>
            <a:ext cx="5765800" cy="1187450"/>
          </a:xfrm>
          <a:prstGeom prst="rect">
            <a:avLst/>
          </a:prstGeom>
        </p:spPr>
      </p:pic>
      <p:sp>
        <p:nvSpPr>
          <p:cNvPr id="14" name="!!sub"/>
          <p:cNvSpPr txBox="1"/>
          <p:nvPr/>
        </p:nvSpPr>
        <p:spPr>
          <a:xfrm>
            <a:off x="698500" y="3556000"/>
            <a:ext cx="6985000" cy="381000"/>
          </a:xfrm>
          <a:prstGeom prst="rect">
            <a:avLst/>
          </a:prstGeom>
          <a:noFill/>
        </p:spPr>
        <p:txBody>
          <a:bodyPr wrap="square" lIns="0" rIns="0" tIns="0" bIns="0" anchor="t">
            <a:noAutofit/>
          </a:bodyPr>
          <a:lstStyle/>
          <a:p>
            <a:pPr algn="l">
              <a:lnSpc>
                <a:spcPct val="100000"/>
              </a:lnSpc>
            </a:pPr>
            <a:r>
              <a:rPr lang="en-US" sz="2000" b="0">
                <a:solidFill>
                  <a:srgbClr val="5C626E"/>
                </a:solidFill>
                <a:latin typeface="Poppins"/>
                <a:cs typeface="Poppins"/>
              </a:rPr>
              <a:t>School lays the foundation. You build the house.</a:t>
            </a:r>
          </a:p>
        </p:txBody>
      </p:sp>
      <p:pic>
        <p:nvPicPr>
          <p:cNvPr id="15" name="!!art" descr="art-house.png"/>
          <p:cNvPicPr>
            <a:picLocks noChangeAspect="1"/>
          </p:cNvPicPr>
          <p:nvPr/>
        </p:nvPicPr>
        <p:blipFill>
          <a:blip r:embed="rId6"/>
          <a:stretch>
            <a:fillRect/>
          </a:stretch>
        </p:blipFill>
        <p:spPr>
          <a:xfrm>
            <a:off x="7620000" y="2286000"/>
            <a:ext cx="3898900" cy="276860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100">
        <p159:morph option="byObject"/>
      </p:transition>
    </mc:Choice>
    <mc:Fallback>
      <p:transition spd="slow">
        <p:fade/>
      </p:transition>
    </mc:Fallback>
  </mc:AlternateContent>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aper" descr="paper.jpg"/>
          <p:cNvPicPr>
            <a:picLocks noChangeAspect="1"/>
          </p:cNvPicPr>
          <p:nvPr/>
        </p:nvPicPr>
        <p:blipFill>
          <a:blip r:embed="rId2"/>
          <a:stretch>
            <a:fillRect/>
          </a:stretch>
        </p:blipFill>
        <p:spPr>
          <a:xfrm>
            <a:off x="0" y="0"/>
            <a:ext cx="12192000" cy="6858000"/>
          </a:xfrm>
          <a:prstGeom prst="rect">
            <a:avLst/>
          </a:prstGeom>
        </p:spPr>
      </p:pic>
      <p:sp>
        <p:nvSpPr>
          <p:cNvPr id="3" name="!!navy"/>
          <p:cNvSpPr/>
          <p:nvPr/>
        </p:nvSpPr>
        <p:spPr>
          <a:xfrm>
            <a:off x="0" y="0"/>
            <a:ext cx="12192000" cy="6858000"/>
          </a:xfrm>
          <a:prstGeom prst="rect">
            <a:avLst/>
          </a:prstGeom>
          <a:solidFill>
            <a:srgbClr val="0B1E3F"/>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4" name="!!orangeline"/>
          <p:cNvSpPr/>
          <p:nvPr/>
        </p:nvSpPr>
        <p:spPr>
          <a:xfrm>
            <a:off x="0" y="6794500"/>
            <a:ext cx="12192000" cy="63500"/>
          </a:xfrm>
          <a:prstGeom prst="rect">
            <a:avLst/>
          </a:prstGeom>
          <a:solidFill>
            <a:srgbClr val="E8603A"/>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5" name="!!label"/>
          <p:cNvSpPr txBox="1"/>
          <p:nvPr/>
        </p:nvSpPr>
        <p:spPr>
          <a:xfrm>
            <a:off x="698500" y="698500"/>
            <a:ext cx="7620000" cy="223520"/>
          </a:xfrm>
          <a:prstGeom prst="rect">
            <a:avLst/>
          </a:prstGeom>
          <a:noFill/>
        </p:spPr>
        <p:txBody>
          <a:bodyPr wrap="square" lIns="0" rIns="0" tIns="0" bIns="0" anchor="t">
            <a:noAutofit/>
          </a:bodyPr>
          <a:lstStyle/>
          <a:p>
            <a:pPr algn="l">
              <a:lnSpc>
                <a:spcPct val="100000"/>
              </a:lnSpc>
            </a:pPr>
            <a:r>
              <a:rPr lang="en-US" sz="1100" b="0" spc="352">
                <a:solidFill>
                  <a:srgbClr val="E8603A"/>
                </a:solidFill>
                <a:latin typeface="Poppins SemiBold"/>
                <a:cs typeface="Poppins SemiBold"/>
              </a:rPr>
              <a:t>ONE LAST TIME, TOGETHER</a:t>
            </a:r>
          </a:p>
        </p:txBody>
      </p:sp>
      <p:sp>
        <p:nvSpPr>
          <p:cNvPr id="6" name="!!t1"/>
          <p:cNvSpPr txBox="1"/>
          <p:nvPr/>
        </p:nvSpPr>
        <p:spPr>
          <a:xfrm>
            <a:off x="698500" y="1079500"/>
            <a:ext cx="10795000" cy="1651000"/>
          </a:xfrm>
          <a:prstGeom prst="rect">
            <a:avLst/>
          </a:prstGeom>
          <a:noFill/>
        </p:spPr>
        <p:txBody>
          <a:bodyPr wrap="square" lIns="0" rIns="0" tIns="0" bIns="0" anchor="t">
            <a:noAutofit/>
          </a:bodyPr>
          <a:lstStyle/>
          <a:p>
            <a:pPr algn="l">
              <a:lnSpc>
                <a:spcPct val="95000"/>
              </a:lnSpc>
            </a:pPr>
            <a:r>
              <a:rPr lang="en-US" sz="5000" b="1">
                <a:solidFill>
                  <a:srgbClr val="FFFFFF"/>
                </a:solidFill>
                <a:latin typeface="Poppins"/>
                <a:cs typeface="Poppins"/>
              </a:rPr>
              <a:t>Your starting point is</a:t>
            </a:r>
          </a:p>
          <a:p>
            <a:pPr algn="l">
              <a:lnSpc>
                <a:spcPct val="95000"/>
              </a:lnSpc>
            </a:pPr>
            <a:r>
              <a:rPr lang="en-US" sz="5000" b="1">
                <a:solidFill>
                  <a:srgbClr val="FFFFFF"/>
                </a:solidFill>
                <a:latin typeface="Poppins"/>
                <a:cs typeface="Poppins"/>
              </a:rPr>
              <a:t>not your destination.</a:t>
            </a:r>
          </a:p>
        </p:txBody>
      </p:sp>
      <p:sp>
        <p:nvSpPr>
          <p:cNvPr id="7" name="!!t2"/>
          <p:cNvSpPr txBox="1"/>
          <p:nvPr/>
        </p:nvSpPr>
        <p:spPr>
          <a:xfrm>
            <a:off x="698500" y="2603500"/>
            <a:ext cx="10795000" cy="1651000"/>
          </a:xfrm>
          <a:prstGeom prst="rect">
            <a:avLst/>
          </a:prstGeom>
          <a:noFill/>
        </p:spPr>
        <p:txBody>
          <a:bodyPr wrap="square" lIns="0" rIns="0" tIns="0" bIns="0" anchor="t">
            <a:noAutofit/>
          </a:bodyPr>
          <a:lstStyle/>
          <a:p>
            <a:pPr algn="l">
              <a:lnSpc>
                <a:spcPct val="95000"/>
              </a:lnSpc>
            </a:pPr>
            <a:r>
              <a:rPr lang="en-US" sz="5000" b="1">
                <a:solidFill>
                  <a:srgbClr val="E8603A"/>
                </a:solidFill>
                <a:latin typeface="Poppins"/>
                <a:cs typeface="Poppins"/>
              </a:rPr>
              <a:t>What you do now</a:t>
            </a:r>
          </a:p>
          <a:p>
            <a:pPr algn="l">
              <a:lnSpc>
                <a:spcPct val="95000"/>
              </a:lnSpc>
            </a:pPr>
            <a:r>
              <a:rPr lang="en-US" sz="5000" b="1">
                <a:solidFill>
                  <a:srgbClr val="E8603A"/>
                </a:solidFill>
                <a:latin typeface="Poppins"/>
                <a:cs typeface="Poppins"/>
              </a:rPr>
              <a:t>shapes it.</a:t>
            </a:r>
          </a:p>
        </p:txBody>
      </p:sp>
      <p:pic>
        <p:nvPicPr>
          <p:cNvPr id="8" name="!!script" descr="script-asantenisana.png"/>
          <p:cNvPicPr>
            <a:picLocks noChangeAspect="1"/>
          </p:cNvPicPr>
          <p:nvPr/>
        </p:nvPicPr>
        <p:blipFill>
          <a:blip r:embed="rId4"/>
          <a:stretch>
            <a:fillRect/>
          </a:stretch>
        </p:blipFill>
        <p:spPr>
          <a:xfrm>
            <a:off x="584200" y="4013200"/>
            <a:ext cx="3508375" cy="904875"/>
          </a:xfrm>
          <a:prstGeom prst="rect">
            <a:avLst/>
          </a:prstGeom>
        </p:spPr>
      </p:pic>
      <p:sp>
        <p:nvSpPr>
          <p:cNvPr id="9" name="!!qrcard"/>
          <p:cNvSpPr/>
          <p:nvPr/>
        </p:nvSpPr>
        <p:spPr>
          <a:xfrm>
            <a:off x="8699500" y="825500"/>
            <a:ext cx="2794000" cy="3429000"/>
          </a:xfrm>
          <a:prstGeom prst="roundRect">
            <a:avLst>
              <a:gd name="adj" fmla="val 6363"/>
            </a:avLst>
          </a:prstGeom>
          <a:solidFill>
            <a:srgbClr val="FFFFFF"/>
          </a:solidFill>
          <a:ln>
            <a:noFill/>
          </a:ln>
          <a:effectLst>
            <a:outerShdw blurRad="101600" dist="50800" dir="5400000" algn="t" rotWithShape="0">
              <a:srgbClr val="0B1E3F">
                <a:alpha val="26000"/>
              </a:srgbClr>
            </a:outerShdw>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pic>
        <p:nvPicPr>
          <p:cNvPr id="10" name="!!qr" descr="image.png"/>
          <p:cNvPicPr>
            <a:picLocks noChangeAspect="1"/>
          </p:cNvPicPr>
          <p:nvPr/>
        </p:nvPicPr>
        <p:blipFill>
          <a:blip r:embed="rId5"/>
          <a:stretch>
            <a:fillRect/>
          </a:stretch>
        </p:blipFill>
        <p:spPr>
          <a:xfrm>
            <a:off x="8953500" y="1079500"/>
            <a:ext cx="2286000" cy="2286000"/>
          </a:xfrm>
          <a:prstGeom prst="rect">
            <a:avLst/>
          </a:prstGeom>
        </p:spPr>
      </p:pic>
      <p:sp>
        <p:nvSpPr>
          <p:cNvPr id="11" name="!!qrt"/>
          <p:cNvSpPr txBox="1"/>
          <p:nvPr/>
        </p:nvSpPr>
        <p:spPr>
          <a:xfrm>
            <a:off x="8699500" y="3657600"/>
            <a:ext cx="2794000" cy="317500"/>
          </a:xfrm>
          <a:prstGeom prst="rect">
            <a:avLst/>
          </a:prstGeom>
          <a:noFill/>
        </p:spPr>
        <p:txBody>
          <a:bodyPr wrap="square" lIns="0" rIns="0" tIns="0" bIns="0" anchor="t">
            <a:noAutofit/>
          </a:bodyPr>
          <a:lstStyle/>
          <a:p>
            <a:pPr algn="ctr">
              <a:lnSpc>
                <a:spcPct val="100000"/>
              </a:lnSpc>
            </a:pPr>
            <a:r>
              <a:rPr lang="en-US" sz="1600" b="1">
                <a:solidFill>
                  <a:srgbClr val="0B1E3F"/>
                </a:solidFill>
                <a:latin typeface="Poppins"/>
                <a:cs typeface="Poppins"/>
              </a:rPr>
              <a:t>Scan to connect</a:t>
            </a:r>
          </a:p>
        </p:txBody>
      </p:sp>
      <p:sp>
        <p:nvSpPr>
          <p:cNvPr id="12" name="!!qru"/>
          <p:cNvSpPr txBox="1"/>
          <p:nvPr/>
        </p:nvSpPr>
        <p:spPr>
          <a:xfrm>
            <a:off x="8699500" y="3949700"/>
            <a:ext cx="2794000" cy="254000"/>
          </a:xfrm>
          <a:prstGeom prst="rect">
            <a:avLst/>
          </a:prstGeom>
          <a:noFill/>
        </p:spPr>
        <p:txBody>
          <a:bodyPr wrap="square" lIns="0" rIns="0" tIns="0" bIns="0" anchor="t">
            <a:noAutofit/>
          </a:bodyPr>
          <a:lstStyle/>
          <a:p>
            <a:pPr algn="ctr">
              <a:lnSpc>
                <a:spcPct val="100000"/>
              </a:lnSpc>
            </a:pPr>
            <a:r>
              <a:rPr lang="en-US" sz="1100" b="0">
                <a:solidFill>
                  <a:srgbClr val="E8603A"/>
                </a:solidFill>
                <a:latin typeface="Poppins SemiBold"/>
                <a:cs typeface="Poppins SemiBold"/>
              </a:rPr>
              <a:t>depriver.tech/contact</a:t>
            </a:r>
          </a:p>
        </p:txBody>
      </p:sp>
      <p:sp>
        <p:nvSpPr>
          <p:cNvPr id="13" name="!!crule"/>
          <p:cNvSpPr/>
          <p:nvPr/>
        </p:nvSpPr>
        <p:spPr>
          <a:xfrm>
            <a:off x="698500" y="5257800"/>
            <a:ext cx="10795000" cy="12700"/>
          </a:xfrm>
          <a:prstGeom prst="rect">
            <a:avLst/>
          </a:prstGeom>
          <a:solidFill>
            <a:srgbClr val="243860"/>
          </a:solidFill>
          <a:ln>
            <a:noFill/>
          </a:ln>
          <a:effectLst/>
        </p:spPr>
        <p:style>
          <a:lnRef idx="1">
            <a:schemeClr val="accent1"/>
          </a:lnRef>
          <a:fillRef idx="3">
            <a:schemeClr val="accent1"/>
          </a:fillRef>
          <a:effectRef idx="2">
            <a:schemeClr val="accent1"/>
          </a:effectRef>
          <a:fontRef idx="minor">
            <a:schemeClr val="lt1"/>
          </a:fontRef>
        </p:style>
        <p:txBody>
          <a:bodyPr rtlCol="0" anchor="ctr" lIns="114300" rIns="114300" tIns="38100" bIns="38100" wrap="square"/>
          <a:lstStyle/>
          <a:p>
            <a:pPr algn="ctr"/>
          </a:p>
        </p:txBody>
      </p:sp>
      <p:sp>
        <p:nvSpPr>
          <p:cNvPr id="14" name="!!cl0"/>
          <p:cNvSpPr txBox="1"/>
          <p:nvPr/>
        </p:nvSpPr>
        <p:spPr>
          <a:xfrm>
            <a:off x="698500" y="5473700"/>
            <a:ext cx="2571750" cy="182880"/>
          </a:xfrm>
          <a:prstGeom prst="rect">
            <a:avLst/>
          </a:prstGeom>
          <a:noFill/>
        </p:spPr>
        <p:txBody>
          <a:bodyPr wrap="square" lIns="0" rIns="0" tIns="0" bIns="0" anchor="t">
            <a:noAutofit/>
          </a:bodyPr>
          <a:lstStyle/>
          <a:p>
            <a:pPr algn="l">
              <a:lnSpc>
                <a:spcPct val="100000"/>
              </a:lnSpc>
            </a:pPr>
            <a:r>
              <a:rPr lang="en-US" sz="900" b="0" spc="288">
                <a:solidFill>
                  <a:srgbClr val="E8603A"/>
                </a:solidFill>
                <a:latin typeface="Poppins SemiBold"/>
                <a:cs typeface="Poppins SemiBold"/>
              </a:rPr>
              <a:t>PHONE · WHATSAPP</a:t>
            </a:r>
          </a:p>
        </p:txBody>
      </p:sp>
      <p:sp>
        <p:nvSpPr>
          <p:cNvPr id="15" name="!!c0"/>
          <p:cNvSpPr txBox="1"/>
          <p:nvPr/>
        </p:nvSpPr>
        <p:spPr>
          <a:xfrm>
            <a:off x="698500" y="5715000"/>
            <a:ext cx="2571750" cy="355600"/>
          </a:xfrm>
          <a:prstGeom prst="rect">
            <a:avLst/>
          </a:prstGeom>
          <a:noFill/>
        </p:spPr>
        <p:txBody>
          <a:bodyPr wrap="square" lIns="0" rIns="0" tIns="0" bIns="0" anchor="t">
            <a:noAutofit/>
          </a:bodyPr>
          <a:lstStyle/>
          <a:p>
            <a:pPr algn="l">
              <a:lnSpc>
                <a:spcPct val="100000"/>
              </a:lnSpc>
            </a:pPr>
            <a:r>
              <a:rPr lang="en-US" sz="1700" b="0">
                <a:solidFill>
                  <a:srgbClr val="FFFFFF"/>
                </a:solidFill>
                <a:latin typeface="Poppins SemiBold"/>
                <a:cs typeface="Poppins SemiBold"/>
              </a:rPr>
              <a:t>+255 752 747 681</a:t>
            </a:r>
          </a:p>
        </p:txBody>
      </p:sp>
      <p:sp>
        <p:nvSpPr>
          <p:cNvPr id="16" name="!!cl1"/>
          <p:cNvSpPr txBox="1"/>
          <p:nvPr/>
        </p:nvSpPr>
        <p:spPr>
          <a:xfrm>
            <a:off x="3397250" y="5473700"/>
            <a:ext cx="2571750" cy="182880"/>
          </a:xfrm>
          <a:prstGeom prst="rect">
            <a:avLst/>
          </a:prstGeom>
          <a:noFill/>
        </p:spPr>
        <p:txBody>
          <a:bodyPr wrap="square" lIns="0" rIns="0" tIns="0" bIns="0" anchor="t">
            <a:noAutofit/>
          </a:bodyPr>
          <a:lstStyle/>
          <a:p>
            <a:pPr algn="l">
              <a:lnSpc>
                <a:spcPct val="100000"/>
              </a:lnSpc>
            </a:pPr>
            <a:r>
              <a:rPr lang="en-US" sz="900" b="0" spc="288">
                <a:solidFill>
                  <a:srgbClr val="E8603A"/>
                </a:solidFill>
                <a:latin typeface="Poppins SemiBold"/>
                <a:cs typeface="Poppins SemiBold"/>
              </a:rPr>
              <a:t>INSTAGRAM</a:t>
            </a:r>
          </a:p>
        </p:txBody>
      </p:sp>
      <p:sp>
        <p:nvSpPr>
          <p:cNvPr id="17" name="!!handle"/>
          <p:cNvSpPr txBox="1"/>
          <p:nvPr/>
        </p:nvSpPr>
        <p:spPr>
          <a:xfrm>
            <a:off x="3397250" y="5715000"/>
            <a:ext cx="2571750" cy="355600"/>
          </a:xfrm>
          <a:prstGeom prst="rect">
            <a:avLst/>
          </a:prstGeom>
          <a:noFill/>
        </p:spPr>
        <p:txBody>
          <a:bodyPr wrap="square" lIns="0" rIns="0" tIns="0" bIns="0" anchor="t">
            <a:noAutofit/>
          </a:bodyPr>
          <a:lstStyle/>
          <a:p>
            <a:pPr algn="l">
              <a:lnSpc>
                <a:spcPct val="100000"/>
              </a:lnSpc>
            </a:pPr>
            <a:r>
              <a:rPr lang="en-US" sz="1700" b="0">
                <a:solidFill>
                  <a:srgbClr val="FFFFFF"/>
                </a:solidFill>
                <a:latin typeface="Poppins SemiBold"/>
                <a:cs typeface="Poppins SemiBold"/>
              </a:rPr>
              <a:t>@_depriver</a:t>
            </a:r>
          </a:p>
        </p:txBody>
      </p:sp>
      <p:sp>
        <p:nvSpPr>
          <p:cNvPr id="18" name="!!cl2"/>
          <p:cNvSpPr txBox="1"/>
          <p:nvPr/>
        </p:nvSpPr>
        <p:spPr>
          <a:xfrm>
            <a:off x="6096000" y="5473700"/>
            <a:ext cx="2571750" cy="182880"/>
          </a:xfrm>
          <a:prstGeom prst="rect">
            <a:avLst/>
          </a:prstGeom>
          <a:noFill/>
        </p:spPr>
        <p:txBody>
          <a:bodyPr wrap="square" lIns="0" rIns="0" tIns="0" bIns="0" anchor="t">
            <a:noAutofit/>
          </a:bodyPr>
          <a:lstStyle/>
          <a:p>
            <a:pPr algn="l">
              <a:lnSpc>
                <a:spcPct val="100000"/>
              </a:lnSpc>
            </a:pPr>
            <a:r>
              <a:rPr lang="en-US" sz="900" b="0" spc="288">
                <a:solidFill>
                  <a:srgbClr val="E8603A"/>
                </a:solidFill>
                <a:latin typeface="Poppins SemiBold"/>
                <a:cs typeface="Poppins SemiBold"/>
              </a:rPr>
              <a:t>GITHUB</a:t>
            </a:r>
          </a:p>
        </p:txBody>
      </p:sp>
      <p:sp>
        <p:nvSpPr>
          <p:cNvPr id="19" name="!!c2"/>
          <p:cNvSpPr txBox="1"/>
          <p:nvPr/>
        </p:nvSpPr>
        <p:spPr>
          <a:xfrm>
            <a:off x="6096000" y="5715000"/>
            <a:ext cx="2571750" cy="355600"/>
          </a:xfrm>
          <a:prstGeom prst="rect">
            <a:avLst/>
          </a:prstGeom>
          <a:noFill/>
        </p:spPr>
        <p:txBody>
          <a:bodyPr wrap="square" lIns="0" rIns="0" tIns="0" bIns="0" anchor="t">
            <a:noAutofit/>
          </a:bodyPr>
          <a:lstStyle/>
          <a:p>
            <a:pPr algn="l">
              <a:lnSpc>
                <a:spcPct val="100000"/>
              </a:lnSpc>
            </a:pPr>
            <a:r>
              <a:rPr lang="en-US" sz="1700" b="0">
                <a:solidFill>
                  <a:srgbClr val="FFFFFF"/>
                </a:solidFill>
                <a:latin typeface="Poppins SemiBold"/>
                <a:cs typeface="Poppins SemiBold"/>
              </a:rPr>
              <a:t>Stark-Priver</a:t>
            </a:r>
          </a:p>
        </p:txBody>
      </p:sp>
      <p:sp>
        <p:nvSpPr>
          <p:cNvPr id="20" name="!!cl3"/>
          <p:cNvSpPr txBox="1"/>
          <p:nvPr/>
        </p:nvSpPr>
        <p:spPr>
          <a:xfrm>
            <a:off x="8794750" y="5473700"/>
            <a:ext cx="2571750" cy="182880"/>
          </a:xfrm>
          <a:prstGeom prst="rect">
            <a:avLst/>
          </a:prstGeom>
          <a:noFill/>
        </p:spPr>
        <p:txBody>
          <a:bodyPr wrap="square" lIns="0" rIns="0" tIns="0" bIns="0" anchor="t">
            <a:noAutofit/>
          </a:bodyPr>
          <a:lstStyle/>
          <a:p>
            <a:pPr algn="l">
              <a:lnSpc>
                <a:spcPct val="100000"/>
              </a:lnSpc>
            </a:pPr>
            <a:r>
              <a:rPr lang="en-US" sz="900" b="0" spc="288">
                <a:solidFill>
                  <a:srgbClr val="E8603A"/>
                </a:solidFill>
                <a:latin typeface="Poppins SemiBold"/>
                <a:cs typeface="Poppins SemiBold"/>
              </a:rPr>
              <a:t>WEBSITE</a:t>
            </a:r>
          </a:p>
        </p:txBody>
      </p:sp>
      <p:sp>
        <p:nvSpPr>
          <p:cNvPr id="21" name="!!brand"/>
          <p:cNvSpPr txBox="1"/>
          <p:nvPr/>
        </p:nvSpPr>
        <p:spPr>
          <a:xfrm>
            <a:off x="8794750" y="5715000"/>
            <a:ext cx="2571750" cy="355600"/>
          </a:xfrm>
          <a:prstGeom prst="rect">
            <a:avLst/>
          </a:prstGeom>
          <a:noFill/>
        </p:spPr>
        <p:txBody>
          <a:bodyPr wrap="square" lIns="0" rIns="0" tIns="0" bIns="0" anchor="t">
            <a:noAutofit/>
          </a:bodyPr>
          <a:lstStyle/>
          <a:p>
            <a:pPr algn="l">
              <a:lnSpc>
                <a:spcPct val="100000"/>
              </a:lnSpc>
            </a:pPr>
            <a:r>
              <a:rPr lang="en-US" sz="1700" b="0">
                <a:solidFill>
                  <a:srgbClr val="FFFFFF"/>
                </a:solidFill>
                <a:latin typeface="Poppins SemiBold"/>
                <a:cs typeface="Poppins SemiBold"/>
              </a:rPr>
              <a:t>depriver.tech</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4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